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14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bs-deck/assets/logo_white_cro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74320"/>
            <a:ext cx="176898" cy="2743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62114" y="2743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9A96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BLENDSKILLS</a:t>
            </a:r>
            <a:endParaRPr lang="en-US" sz="900" dirty="0"/>
          </a:p>
        </p:txBody>
      </p:sp>
      <p:sp>
        <p:nvSpPr>
          <p:cNvPr id="4" name="Text 1"/>
          <p:cNvSpPr/>
          <p:nvPr/>
        </p:nvSpPr>
        <p:spPr>
          <a:xfrm>
            <a:off x="822960" y="196596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B88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PERFORMANCE MARKETING CAPABILITIES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777240" y="2286000"/>
            <a:ext cx="86868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Performance</a:t>
            </a:r>
            <a:endParaRPr lang="en-US" sz="58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Marketing</a:t>
            </a:r>
            <a:endParaRPr lang="en-US" sz="5800" dirty="0"/>
          </a:p>
        </p:txBody>
      </p:sp>
      <p:sp>
        <p:nvSpPr>
          <p:cNvPr id="6" name="Text 3"/>
          <p:cNvSpPr/>
          <p:nvPr/>
        </p:nvSpPr>
        <p:spPr>
          <a:xfrm>
            <a:off x="822960" y="416052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9A96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Building measurable growth through paid media, data &amp; technology.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822960" y="5806440"/>
            <a:ext cx="10515600" cy="0"/>
          </a:xfrm>
          <a:prstGeom prst="line">
            <a:avLst/>
          </a:prstGeom>
          <a:noFill/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768096" y="5751576"/>
            <a:ext cx="109728" cy="10972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37160" y="5971032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96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Audience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3396996" y="5751576"/>
            <a:ext cx="109728" cy="10972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2766060" y="5971032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96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Media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6025896" y="5751576"/>
            <a:ext cx="109728" cy="10972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5394960" y="5971032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96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8654796" y="5751576"/>
            <a:ext cx="109728" cy="10972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8023860" y="5971032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96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Conversion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11283696" y="5751576"/>
            <a:ext cx="109728" cy="109728"/>
          </a:xfrm>
          <a:prstGeom prst="ellipse">
            <a:avLst/>
          </a:prstGeom>
          <a:solidFill>
            <a:srgbClr val="B8863C"/>
          </a:solidFill>
          <a:ln w="12700">
            <a:solidFill>
              <a:srgbClr val="B8863C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10652760" y="5971032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B88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Growth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822960" y="63550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100" kern="0" dirty="0">
                <a:solidFill>
                  <a:srgbClr val="9A96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BlendSkills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bs-deck/assets/logo_ink_cro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74320"/>
            <a:ext cx="176898" cy="2743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62114" y="2743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E6B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BLENDSKILLS</a:t>
            </a:r>
            <a:endParaRPr lang="en-US" sz="900" dirty="0"/>
          </a:p>
        </p:txBody>
      </p:sp>
      <p:sp>
        <p:nvSpPr>
          <p:cNvPr id="4" name="Text 1"/>
          <p:cNvSpPr/>
          <p:nvPr/>
        </p:nvSpPr>
        <p:spPr>
          <a:xfrm>
            <a:off x="10362895" y="635508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6B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/ 12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457200" y="5486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20" kern="0" dirty="0">
                <a:solidFill>
                  <a:srgbClr val="B88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POINT OF VIEW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457200" y="868680"/>
            <a:ext cx="112471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2000"/>
              </a:lnSpc>
              <a:buNone/>
            </a:pPr>
            <a:r>
              <a:rPr lang="en-US" sz="30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Performance marketing is more</a:t>
            </a:r>
            <a:endParaRPr lang="en-US" sz="3000" dirty="0"/>
          </a:p>
          <a:p>
            <a:pPr algn="l" indent="0" marL="0">
              <a:lnSpc>
                <a:spcPct val="102000"/>
              </a:lnSpc>
              <a:buNone/>
            </a:pPr>
            <a:r>
              <a:rPr lang="en-US" sz="30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 media buying.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57200" y="196596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6E6B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BlendSkills, we connect paid media, data, technology and analytics to create measurable</a:t>
            </a:r>
            <a:endParaRPr lang="en-US" sz="140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6E6B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 growth. We don't optimise campaigns in isolation — we look at the complete journey.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640080" y="3520440"/>
            <a:ext cx="10881360" cy="0"/>
          </a:xfrm>
          <a:prstGeom prst="line">
            <a:avLst/>
          </a:prstGeom>
          <a:noFill/>
          <a:ln w="15875">
            <a:solidFill>
              <a:srgbClr val="E2DED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571500" y="3451860"/>
            <a:ext cx="137160" cy="137160"/>
          </a:xfrm>
          <a:prstGeom prst="ellipse">
            <a:avLst/>
          </a:prstGeom>
          <a:solidFill>
            <a:srgbClr val="FFFFFF"/>
          </a:solidFill>
          <a:ln w="15875">
            <a:solidFill>
              <a:srgbClr val="9A968F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-228600" y="3721608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Audience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2747772" y="3451860"/>
            <a:ext cx="137160" cy="137160"/>
          </a:xfrm>
          <a:prstGeom prst="ellipse">
            <a:avLst/>
          </a:prstGeom>
          <a:solidFill>
            <a:srgbClr val="FFFFFF"/>
          </a:solidFill>
          <a:ln w="15875">
            <a:solidFill>
              <a:srgbClr val="9A968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947672" y="3721608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4924044" y="3451860"/>
            <a:ext cx="137160" cy="137160"/>
          </a:xfrm>
          <a:prstGeom prst="ellipse">
            <a:avLst/>
          </a:prstGeom>
          <a:solidFill>
            <a:srgbClr val="FFFFFF"/>
          </a:solidFill>
          <a:ln w="15875">
            <a:solidFill>
              <a:srgbClr val="9A968F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123944" y="3721608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Website / App</a:t>
            </a:r>
            <a:endParaRPr lang="en-US" sz="1250" dirty="0"/>
          </a:p>
        </p:txBody>
      </p:sp>
      <p:sp>
        <p:nvSpPr>
          <p:cNvPr id="15" name="Shape 12"/>
          <p:cNvSpPr/>
          <p:nvPr/>
        </p:nvSpPr>
        <p:spPr>
          <a:xfrm>
            <a:off x="7100316" y="3451860"/>
            <a:ext cx="137160" cy="137160"/>
          </a:xfrm>
          <a:prstGeom prst="ellipse">
            <a:avLst/>
          </a:prstGeom>
          <a:solidFill>
            <a:srgbClr val="FFFFFF"/>
          </a:solidFill>
          <a:ln w="15875">
            <a:solidFill>
              <a:srgbClr val="9A968F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6300216" y="3721608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Conversion</a:t>
            </a:r>
            <a:endParaRPr lang="en-US" sz="1250" dirty="0"/>
          </a:p>
        </p:txBody>
      </p:sp>
      <p:sp>
        <p:nvSpPr>
          <p:cNvPr id="17" name="Shape 14"/>
          <p:cNvSpPr/>
          <p:nvPr/>
        </p:nvSpPr>
        <p:spPr>
          <a:xfrm>
            <a:off x="9276588" y="3451860"/>
            <a:ext cx="137160" cy="137160"/>
          </a:xfrm>
          <a:prstGeom prst="ellipse">
            <a:avLst/>
          </a:prstGeom>
          <a:solidFill>
            <a:srgbClr val="FFFFFF"/>
          </a:solidFill>
          <a:ln w="15875">
            <a:solidFill>
              <a:srgbClr val="9A968F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476488" y="3721608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Revenue</a:t>
            </a:r>
            <a:endParaRPr lang="en-US" sz="1250" dirty="0"/>
          </a:p>
        </p:txBody>
      </p:sp>
      <p:sp>
        <p:nvSpPr>
          <p:cNvPr id="19" name="Shape 16"/>
          <p:cNvSpPr/>
          <p:nvPr/>
        </p:nvSpPr>
        <p:spPr>
          <a:xfrm>
            <a:off x="11452860" y="3451860"/>
            <a:ext cx="137160" cy="137160"/>
          </a:xfrm>
          <a:prstGeom prst="ellipse">
            <a:avLst/>
          </a:prstGeom>
          <a:solidFill>
            <a:srgbClr val="B8863C"/>
          </a:solidFill>
          <a:ln w="15875">
            <a:solidFill>
              <a:srgbClr val="B8863C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10652760" y="3721608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B88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Growth</a:t>
            </a:r>
            <a:endParaRPr lang="en-US" sz="1250" dirty="0"/>
          </a:p>
        </p:txBody>
      </p:sp>
      <p:sp>
        <p:nvSpPr>
          <p:cNvPr id="21" name="Shape 18"/>
          <p:cNvSpPr/>
          <p:nvPr/>
        </p:nvSpPr>
        <p:spPr>
          <a:xfrm>
            <a:off x="457200" y="5212080"/>
            <a:ext cx="11247120" cy="10515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DED6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22960" y="5212080"/>
            <a:ext cx="10515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“The objective is not simply to generate activity. It is to generate measurable business outcomes.”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bs-deck/assets/logo_ink_cro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74320"/>
            <a:ext cx="176898" cy="2743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62114" y="2743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E6B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BLENDSKILLS</a:t>
            </a:r>
            <a:endParaRPr lang="en-US" sz="900" dirty="0"/>
          </a:p>
        </p:txBody>
      </p:sp>
      <p:sp>
        <p:nvSpPr>
          <p:cNvPr id="4" name="Text 1"/>
          <p:cNvSpPr/>
          <p:nvPr/>
        </p:nvSpPr>
        <p:spPr>
          <a:xfrm>
            <a:off x="10362895" y="635508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6B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/ 12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457200" y="5486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20" kern="0" dirty="0">
                <a:solidFill>
                  <a:srgbClr val="B88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WE DO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457200" y="868680"/>
            <a:ext cx="112471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2000"/>
              </a:lnSpc>
              <a:buNone/>
            </a:pPr>
            <a:r>
              <a:rPr lang="en-US" sz="30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Performance marketing built around</a:t>
            </a:r>
            <a:endParaRPr lang="en-US" sz="3000" dirty="0"/>
          </a:p>
          <a:p>
            <a:pPr algn="l" indent="0" marL="0">
              <a:lnSpc>
                <a:spcPct val="102000"/>
              </a:lnSpc>
              <a:buNone/>
            </a:pPr>
            <a:r>
              <a:rPr lang="en-US" sz="30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 objectives.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457200" y="2240280"/>
            <a:ext cx="544068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DED6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777240" y="2441448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88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777240" y="2862072"/>
            <a:ext cx="4800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E-Commerce Growth</a:t>
            </a:r>
            <a:endParaRPr lang="en-US" sz="1650" dirty="0"/>
          </a:p>
        </p:txBody>
      </p:sp>
      <p:sp>
        <p:nvSpPr>
          <p:cNvPr id="10" name="Text 7"/>
          <p:cNvSpPr/>
          <p:nvPr/>
        </p:nvSpPr>
        <p:spPr>
          <a:xfrm>
            <a:off x="777240" y="3227832"/>
            <a:ext cx="4800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6E6B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Drive customer acquisition, revenue and scalable online growth.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6263640" y="2240280"/>
            <a:ext cx="544068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DED6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2" name="Text 9"/>
          <p:cNvSpPr/>
          <p:nvPr/>
        </p:nvSpPr>
        <p:spPr>
          <a:xfrm>
            <a:off x="6583680" y="2441448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88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6583680" y="2862072"/>
            <a:ext cx="4800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Lead Generation</a:t>
            </a:r>
            <a:endParaRPr lang="en-US" sz="1650" dirty="0"/>
          </a:p>
        </p:txBody>
      </p:sp>
      <p:sp>
        <p:nvSpPr>
          <p:cNvPr id="14" name="Text 11"/>
          <p:cNvSpPr/>
          <p:nvPr/>
        </p:nvSpPr>
        <p:spPr>
          <a:xfrm>
            <a:off x="6583680" y="3227832"/>
            <a:ext cx="4800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6E6B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Generate qualified leads while improving CPL and downstream conversion quality.</a:t>
            </a:r>
            <a:endParaRPr lang="en-US" sz="1150" dirty="0"/>
          </a:p>
        </p:txBody>
      </p:sp>
      <p:sp>
        <p:nvSpPr>
          <p:cNvPr id="15" name="Shape 12"/>
          <p:cNvSpPr/>
          <p:nvPr/>
        </p:nvSpPr>
        <p:spPr>
          <a:xfrm>
            <a:off x="457200" y="4160520"/>
            <a:ext cx="544068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DED6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6" name="Text 13"/>
          <p:cNvSpPr/>
          <p:nvPr/>
        </p:nvSpPr>
        <p:spPr>
          <a:xfrm>
            <a:off x="777240" y="4361688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88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800" dirty="0"/>
          </a:p>
        </p:txBody>
      </p:sp>
      <p:sp>
        <p:nvSpPr>
          <p:cNvPr id="17" name="Text 14"/>
          <p:cNvSpPr/>
          <p:nvPr/>
        </p:nvSpPr>
        <p:spPr>
          <a:xfrm>
            <a:off x="777240" y="4782312"/>
            <a:ext cx="4800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 Growth</a:t>
            </a:r>
            <a:endParaRPr lang="en-US" sz="1650" dirty="0"/>
          </a:p>
        </p:txBody>
      </p:sp>
      <p:sp>
        <p:nvSpPr>
          <p:cNvPr id="18" name="Text 15"/>
          <p:cNvSpPr/>
          <p:nvPr/>
        </p:nvSpPr>
        <p:spPr>
          <a:xfrm>
            <a:off x="777240" y="5148072"/>
            <a:ext cx="4800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6E6B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Acquire users and optimise towards meaningful actions such as registrations, purchases and revenue.</a:t>
            </a:r>
            <a:endParaRPr lang="en-US" sz="1150" dirty="0"/>
          </a:p>
        </p:txBody>
      </p:sp>
      <p:sp>
        <p:nvSpPr>
          <p:cNvPr id="19" name="Shape 16"/>
          <p:cNvSpPr/>
          <p:nvPr/>
        </p:nvSpPr>
        <p:spPr>
          <a:xfrm>
            <a:off x="6263640" y="4160520"/>
            <a:ext cx="544068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DED6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20" name="Text 17"/>
          <p:cNvSpPr/>
          <p:nvPr/>
        </p:nvSpPr>
        <p:spPr>
          <a:xfrm>
            <a:off x="6583680" y="4361688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88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800" dirty="0"/>
          </a:p>
        </p:txBody>
      </p:sp>
      <p:sp>
        <p:nvSpPr>
          <p:cNvPr id="21" name="Text 18"/>
          <p:cNvSpPr/>
          <p:nvPr/>
        </p:nvSpPr>
        <p:spPr>
          <a:xfrm>
            <a:off x="6583680" y="4782312"/>
            <a:ext cx="4800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Premium &amp; Luxury</a:t>
            </a:r>
            <a:endParaRPr lang="en-US" sz="1650" dirty="0"/>
          </a:p>
        </p:txBody>
      </p:sp>
      <p:sp>
        <p:nvSpPr>
          <p:cNvPr id="22" name="Text 19"/>
          <p:cNvSpPr/>
          <p:nvPr/>
        </p:nvSpPr>
        <p:spPr>
          <a:xfrm>
            <a:off x="6583680" y="5148072"/>
            <a:ext cx="4800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6E6B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Combine premium brand positioning with measurable performance and customer acquisition.</a:t>
            </a:r>
            <a:endParaRPr lang="en-US" sz="1150" dirty="0"/>
          </a:p>
        </p:txBody>
      </p:sp>
      <p:sp>
        <p:nvSpPr>
          <p:cNvPr id="23" name="Text 20"/>
          <p:cNvSpPr/>
          <p:nvPr/>
        </p:nvSpPr>
        <p:spPr>
          <a:xfrm>
            <a:off x="457200" y="626364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i="1" dirty="0">
                <a:solidFill>
                  <a:srgbClr val="B88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strategy starts with the business objective — not the platform.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414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bs-deck/assets/logo_white_cro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74320"/>
            <a:ext cx="176898" cy="2743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62114" y="2743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9A96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BLENDSKILLS</a:t>
            </a:r>
            <a:endParaRPr lang="en-US" sz="900" dirty="0"/>
          </a:p>
        </p:txBody>
      </p:sp>
      <p:sp>
        <p:nvSpPr>
          <p:cNvPr id="4" name="Text 1"/>
          <p:cNvSpPr/>
          <p:nvPr/>
        </p:nvSpPr>
        <p:spPr>
          <a:xfrm>
            <a:off x="10362895" y="635508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96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/ 12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457200" y="5486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20" kern="0" dirty="0">
                <a:solidFill>
                  <a:srgbClr val="B88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PERFORMANCE ECOSYSTEM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457200" y="868680"/>
            <a:ext cx="112471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2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objective. Multiple channels.</a:t>
            </a:r>
            <a:endParaRPr lang="en-US" sz="2800" dirty="0"/>
          </a:p>
          <a:p>
            <a:pPr algn="l" indent="0" marL="0">
              <a:lnSpc>
                <a:spcPct val="102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connected growth strategy.</a:t>
            </a:r>
            <a:endParaRPr lang="en-US" sz="2800" dirty="0"/>
          </a:p>
        </p:txBody>
      </p:sp>
      <p:sp>
        <p:nvSpPr>
          <p:cNvPr id="7" name="Shape 4"/>
          <p:cNvSpPr/>
          <p:nvPr/>
        </p:nvSpPr>
        <p:spPr>
          <a:xfrm>
            <a:off x="3566160" y="2331720"/>
            <a:ext cx="5029200" cy="502920"/>
          </a:xfrm>
          <a:prstGeom prst="rect">
            <a:avLst/>
          </a:prstGeom>
          <a:solidFill>
            <a:srgbClr val="B8863C"/>
          </a:solidFill>
          <a:ln/>
        </p:spPr>
      </p:sp>
      <p:pic>
        <p:nvPicPr>
          <p:cNvPr id="8" name="Image 1" descr="/home/claude/bs-deck/assets/logo_ink_crop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4236" y="2464308"/>
            <a:ext cx="153312" cy="237744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055564" y="2331720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150" kern="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PERFORMANCE ENGINE</a:t>
            </a:r>
            <a:endParaRPr lang="en-US" sz="1300" dirty="0"/>
          </a:p>
        </p:txBody>
      </p:sp>
      <p:sp>
        <p:nvSpPr>
          <p:cNvPr id="10" name="Shape 6"/>
          <p:cNvSpPr/>
          <p:nvPr/>
        </p:nvSpPr>
        <p:spPr>
          <a:xfrm>
            <a:off x="1802740" y="2834640"/>
            <a:ext cx="0" cy="594360"/>
          </a:xfrm>
          <a:prstGeom prst="line">
            <a:avLst/>
          </a:prstGeom>
          <a:noFill/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499720" y="3429000"/>
            <a:ext cx="2606040" cy="1234440"/>
          </a:xfrm>
          <a:prstGeom prst="rect">
            <a:avLst/>
          </a:prstGeom>
          <a:solidFill>
            <a:srgbClr val="1E1E1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682600" y="3593592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B88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SOCIAL &amp; DISCOVERY</a:t>
            </a: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682600" y="411480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Meta, Snapchat, Reddit, X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4664812" y="2834640"/>
            <a:ext cx="0" cy="594360"/>
          </a:xfrm>
          <a:prstGeom prst="line">
            <a:avLst/>
          </a:prstGeom>
          <a:noFill/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3361792" y="3429000"/>
            <a:ext cx="2606040" cy="1234440"/>
          </a:xfrm>
          <a:prstGeom prst="rect">
            <a:avLst/>
          </a:prstGeom>
          <a:solidFill>
            <a:srgbClr val="1E1E1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3544672" y="3593592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B88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SEARCH &amp; VIDEO</a:t>
            </a:r>
            <a:endParaRPr lang="en-US" sz="1050" dirty="0"/>
          </a:p>
        </p:txBody>
      </p:sp>
      <p:sp>
        <p:nvSpPr>
          <p:cNvPr id="17" name="Text 13"/>
          <p:cNvSpPr/>
          <p:nvPr/>
        </p:nvSpPr>
        <p:spPr>
          <a:xfrm>
            <a:off x="3544672" y="411480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Google, YouTube</a:t>
            </a:r>
            <a:endParaRPr lang="en-US" sz="1100" dirty="0"/>
          </a:p>
        </p:txBody>
      </p:sp>
      <p:sp>
        <p:nvSpPr>
          <p:cNvPr id="18" name="Shape 14"/>
          <p:cNvSpPr/>
          <p:nvPr/>
        </p:nvSpPr>
        <p:spPr>
          <a:xfrm>
            <a:off x="7526884" y="2834640"/>
            <a:ext cx="0" cy="594360"/>
          </a:xfrm>
          <a:prstGeom prst="line">
            <a:avLst/>
          </a:prstGeom>
          <a:noFill/>
          <a:ln w="12700">
            <a:solidFill>
              <a:srgbClr val="333333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6223864" y="3429000"/>
            <a:ext cx="2606040" cy="1234440"/>
          </a:xfrm>
          <a:prstGeom prst="rect">
            <a:avLst/>
          </a:prstGeom>
          <a:solidFill>
            <a:srgbClr val="1E1E1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6406744" y="3593592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B88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PROFESSIONAL AUDIENCES</a:t>
            </a:r>
            <a:endParaRPr lang="en-US" sz="1050" dirty="0"/>
          </a:p>
        </p:txBody>
      </p:sp>
      <p:sp>
        <p:nvSpPr>
          <p:cNvPr id="21" name="Text 17"/>
          <p:cNvSpPr/>
          <p:nvPr/>
        </p:nvSpPr>
        <p:spPr>
          <a:xfrm>
            <a:off x="6406744" y="411480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LinkedIn</a:t>
            </a:r>
            <a:endParaRPr lang="en-US" sz="1100" dirty="0"/>
          </a:p>
        </p:txBody>
      </p:sp>
      <p:sp>
        <p:nvSpPr>
          <p:cNvPr id="22" name="Shape 18"/>
          <p:cNvSpPr/>
          <p:nvPr/>
        </p:nvSpPr>
        <p:spPr>
          <a:xfrm>
            <a:off x="10388956" y="2834640"/>
            <a:ext cx="0" cy="594360"/>
          </a:xfrm>
          <a:prstGeom prst="line">
            <a:avLst/>
          </a:prstGeom>
          <a:noFill/>
          <a:ln w="12700">
            <a:solidFill>
              <a:srgbClr val="333333"/>
            </a:solidFill>
            <a:prstDash val="solid"/>
          </a:ln>
        </p:spPr>
      </p:sp>
      <p:sp>
        <p:nvSpPr>
          <p:cNvPr id="23" name="Shape 19"/>
          <p:cNvSpPr/>
          <p:nvPr/>
        </p:nvSpPr>
        <p:spPr>
          <a:xfrm>
            <a:off x="9085936" y="3429000"/>
            <a:ext cx="2606040" cy="1234440"/>
          </a:xfrm>
          <a:prstGeom prst="rect">
            <a:avLst/>
          </a:prstGeom>
          <a:solidFill>
            <a:srgbClr val="1E1E1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4" name="Text 20"/>
          <p:cNvSpPr/>
          <p:nvPr/>
        </p:nvSpPr>
        <p:spPr>
          <a:xfrm>
            <a:off x="9268816" y="3593592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B88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PREMIUM VIDEO / REACH</a:t>
            </a:r>
            <a:endParaRPr lang="en-US" sz="1050" dirty="0"/>
          </a:p>
        </p:txBody>
      </p:sp>
      <p:sp>
        <p:nvSpPr>
          <p:cNvPr id="25" name="Text 21"/>
          <p:cNvSpPr/>
          <p:nvPr/>
        </p:nvSpPr>
        <p:spPr>
          <a:xfrm>
            <a:off x="9268816" y="411480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JioHotstar</a:t>
            </a:r>
            <a:endParaRPr lang="en-US" sz="1100" dirty="0"/>
          </a:p>
        </p:txBody>
      </p:sp>
      <p:sp>
        <p:nvSpPr>
          <p:cNvPr id="26" name="Shape 22"/>
          <p:cNvSpPr/>
          <p:nvPr/>
        </p:nvSpPr>
        <p:spPr>
          <a:xfrm>
            <a:off x="499720" y="5349240"/>
            <a:ext cx="11192256" cy="0"/>
          </a:xfrm>
          <a:prstGeom prst="line">
            <a:avLst/>
          </a:prstGeom>
          <a:noFill/>
          <a:ln w="12700">
            <a:solidFill>
              <a:srgbClr val="333333"/>
            </a:solidFill>
            <a:prstDash val="dash"/>
          </a:ln>
        </p:spPr>
      </p:sp>
      <p:sp>
        <p:nvSpPr>
          <p:cNvPr id="27" name="Text 23"/>
          <p:cNvSpPr/>
          <p:nvPr/>
        </p:nvSpPr>
        <p:spPr>
          <a:xfrm>
            <a:off x="499720" y="5532120"/>
            <a:ext cx="27980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Awareness</a:t>
            </a:r>
            <a:endParaRPr lang="en-US" sz="1250" dirty="0"/>
          </a:p>
        </p:txBody>
      </p:sp>
      <p:sp>
        <p:nvSpPr>
          <p:cNvPr id="28" name="Text 24"/>
          <p:cNvSpPr/>
          <p:nvPr/>
        </p:nvSpPr>
        <p:spPr>
          <a:xfrm>
            <a:off x="3023464" y="553212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9A96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250" dirty="0"/>
          </a:p>
        </p:txBody>
      </p:sp>
      <p:sp>
        <p:nvSpPr>
          <p:cNvPr id="29" name="Text 25"/>
          <p:cNvSpPr/>
          <p:nvPr/>
        </p:nvSpPr>
        <p:spPr>
          <a:xfrm>
            <a:off x="3297784" y="5532120"/>
            <a:ext cx="27980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Consideration</a:t>
            </a:r>
            <a:endParaRPr lang="en-US" sz="1250" dirty="0"/>
          </a:p>
        </p:txBody>
      </p:sp>
      <p:sp>
        <p:nvSpPr>
          <p:cNvPr id="30" name="Text 26"/>
          <p:cNvSpPr/>
          <p:nvPr/>
        </p:nvSpPr>
        <p:spPr>
          <a:xfrm>
            <a:off x="5821528" y="553212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9A96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250" dirty="0"/>
          </a:p>
        </p:txBody>
      </p:sp>
      <p:sp>
        <p:nvSpPr>
          <p:cNvPr id="31" name="Text 27"/>
          <p:cNvSpPr/>
          <p:nvPr/>
        </p:nvSpPr>
        <p:spPr>
          <a:xfrm>
            <a:off x="6095848" y="5532120"/>
            <a:ext cx="27980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Conversion</a:t>
            </a:r>
            <a:endParaRPr lang="en-US" sz="1250" dirty="0"/>
          </a:p>
        </p:txBody>
      </p:sp>
      <p:sp>
        <p:nvSpPr>
          <p:cNvPr id="32" name="Text 28"/>
          <p:cNvSpPr/>
          <p:nvPr/>
        </p:nvSpPr>
        <p:spPr>
          <a:xfrm>
            <a:off x="8619592" y="553212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9A96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250" dirty="0"/>
          </a:p>
        </p:txBody>
      </p:sp>
      <p:sp>
        <p:nvSpPr>
          <p:cNvPr id="33" name="Text 29"/>
          <p:cNvSpPr/>
          <p:nvPr/>
        </p:nvSpPr>
        <p:spPr>
          <a:xfrm>
            <a:off x="8893912" y="5532120"/>
            <a:ext cx="27980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B88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Retention</a:t>
            </a:r>
            <a:endParaRPr lang="en-US" sz="12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bs-deck/assets/logo_ink_cro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74320"/>
            <a:ext cx="176898" cy="2743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62114" y="2743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E6B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BLENDSKILLS</a:t>
            </a:r>
            <a:endParaRPr lang="en-US" sz="900" dirty="0"/>
          </a:p>
        </p:txBody>
      </p:sp>
      <p:sp>
        <p:nvSpPr>
          <p:cNvPr id="4" name="Text 1"/>
          <p:cNvSpPr/>
          <p:nvPr/>
        </p:nvSpPr>
        <p:spPr>
          <a:xfrm>
            <a:off x="10362895" y="635508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6B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/ 12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457200" y="5486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20" kern="0" dirty="0">
                <a:solidFill>
                  <a:srgbClr val="B88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FULL-FUNNEL GROWTH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457200" y="868680"/>
            <a:ext cx="112471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2000"/>
              </a:lnSpc>
              <a:buNone/>
            </a:pPr>
            <a:r>
              <a:rPr lang="en-US" sz="30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build the funnel, not just</a:t>
            </a:r>
            <a:endParaRPr lang="en-US" sz="3000" dirty="0"/>
          </a:p>
          <a:p>
            <a:pPr algn="l" indent="0" marL="0">
              <a:lnSpc>
                <a:spcPct val="102000"/>
              </a:lnSpc>
              <a:buNone/>
            </a:pPr>
            <a:r>
              <a:rPr lang="en-US" sz="30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campaign.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3078328" y="2148840"/>
            <a:ext cx="6035040" cy="713232"/>
          </a:xfrm>
          <a:prstGeom prst="rect">
            <a:avLst/>
          </a:prstGeom>
          <a:solidFill>
            <a:srgbClr val="EDE3D0"/>
          </a:solidFill>
          <a:ln/>
        </p:spPr>
      </p:sp>
      <p:sp>
        <p:nvSpPr>
          <p:cNvPr id="8" name="Text 5"/>
          <p:cNvSpPr/>
          <p:nvPr/>
        </p:nvSpPr>
        <p:spPr>
          <a:xfrm>
            <a:off x="3352648" y="2148840"/>
            <a:ext cx="24688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TOFU — AWARENESS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5912968" y="2148840"/>
            <a:ext cx="29260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Reach · Video Views · Engagement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2255368" y="2990088"/>
            <a:ext cx="7680960" cy="713232"/>
          </a:xfrm>
          <a:prstGeom prst="rect">
            <a:avLst/>
          </a:prstGeom>
          <a:solidFill>
            <a:srgbClr val="E3D3AE"/>
          </a:solidFill>
          <a:ln/>
        </p:spPr>
      </p:sp>
      <p:sp>
        <p:nvSpPr>
          <p:cNvPr id="11" name="Text 8"/>
          <p:cNvSpPr/>
          <p:nvPr/>
        </p:nvSpPr>
        <p:spPr>
          <a:xfrm>
            <a:off x="2529688" y="2990088"/>
            <a:ext cx="24688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MOFU — CONSIDERATION</a:t>
            </a:r>
            <a:endParaRPr lang="en-US" sz="1250" dirty="0"/>
          </a:p>
        </p:txBody>
      </p:sp>
      <p:sp>
        <p:nvSpPr>
          <p:cNvPr id="12" name="Text 9"/>
          <p:cNvSpPr/>
          <p:nvPr/>
        </p:nvSpPr>
        <p:spPr>
          <a:xfrm>
            <a:off x="5090008" y="2990088"/>
            <a:ext cx="45720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Traffic · Landing Page Visits · Product Views · High-Intent Engagement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1432408" y="3831336"/>
            <a:ext cx="9326880" cy="713232"/>
          </a:xfrm>
          <a:prstGeom prst="rect">
            <a:avLst/>
          </a:prstGeom>
          <a:solidFill>
            <a:srgbClr val="D6BC82"/>
          </a:solidFill>
          <a:ln/>
        </p:spPr>
      </p:sp>
      <p:sp>
        <p:nvSpPr>
          <p:cNvPr id="14" name="Text 11"/>
          <p:cNvSpPr/>
          <p:nvPr/>
        </p:nvSpPr>
        <p:spPr>
          <a:xfrm>
            <a:off x="1706728" y="3831336"/>
            <a:ext cx="24688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BOFU — CONVERSION</a:t>
            </a:r>
            <a:endParaRPr lang="en-US" sz="1250" dirty="0"/>
          </a:p>
        </p:txBody>
      </p:sp>
      <p:sp>
        <p:nvSpPr>
          <p:cNvPr id="15" name="Text 12"/>
          <p:cNvSpPr/>
          <p:nvPr/>
        </p:nvSpPr>
        <p:spPr>
          <a:xfrm>
            <a:off x="4267048" y="3831336"/>
            <a:ext cx="62179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Leads · Purchases · App Purchases · Revenue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609448" y="4672584"/>
            <a:ext cx="10972800" cy="713232"/>
          </a:xfrm>
          <a:prstGeom prst="rect">
            <a:avLst/>
          </a:prstGeom>
          <a:solidFill>
            <a:srgbClr val="B8863C"/>
          </a:solidFill>
          <a:ln/>
        </p:spPr>
      </p:sp>
      <p:sp>
        <p:nvSpPr>
          <p:cNvPr id="17" name="Text 14"/>
          <p:cNvSpPr/>
          <p:nvPr/>
        </p:nvSpPr>
        <p:spPr>
          <a:xfrm>
            <a:off x="883768" y="4672584"/>
            <a:ext cx="24688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RETENTION</a:t>
            </a:r>
            <a:endParaRPr lang="en-US" sz="1250" dirty="0"/>
          </a:p>
        </p:txBody>
      </p:sp>
      <p:sp>
        <p:nvSpPr>
          <p:cNvPr id="18" name="Text 15"/>
          <p:cNvSpPr/>
          <p:nvPr/>
        </p:nvSpPr>
        <p:spPr>
          <a:xfrm>
            <a:off x="3444088" y="4672584"/>
            <a:ext cx="78638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Repeat Purchases · Remarketing · Customer Value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8778240" y="2148840"/>
            <a:ext cx="2926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i="1" dirty="0">
                <a:solidFill>
                  <a:srgbClr val="6E6B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stage has a different audience, message, KPI and optimisation strategy.</a:t>
            </a:r>
            <a:endParaRPr lang="en-US" sz="1050" dirty="0"/>
          </a:p>
        </p:txBody>
      </p:sp>
      <p:sp>
        <p:nvSpPr>
          <p:cNvPr id="20" name="Text 17"/>
          <p:cNvSpPr/>
          <p:nvPr/>
        </p:nvSpPr>
        <p:spPr>
          <a:xfrm>
            <a:off x="457200" y="5742432"/>
            <a:ext cx="11247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B88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Reach  →  Intent  →  Action  →  Value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bs-deck/assets/logo_ink_cro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74320"/>
            <a:ext cx="176898" cy="2743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62114" y="2743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E6B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BLENDSKILLS</a:t>
            </a:r>
            <a:endParaRPr lang="en-US" sz="900" dirty="0"/>
          </a:p>
        </p:txBody>
      </p:sp>
      <p:sp>
        <p:nvSpPr>
          <p:cNvPr id="4" name="Text 1"/>
          <p:cNvSpPr/>
          <p:nvPr/>
        </p:nvSpPr>
        <p:spPr>
          <a:xfrm>
            <a:off x="10362895" y="635508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6B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 / 12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457200" y="5486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20" kern="0" dirty="0">
                <a:solidFill>
                  <a:srgbClr val="B88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 OBJECTIVES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457200" y="868680"/>
            <a:ext cx="112471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2000"/>
              </a:lnSpc>
              <a:buNone/>
            </a:pPr>
            <a:r>
              <a:rPr lang="en-US" sz="30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Different businesses. Different</a:t>
            </a:r>
            <a:endParaRPr lang="en-US" sz="3000" dirty="0"/>
          </a:p>
          <a:p>
            <a:pPr algn="l" indent="0" marL="0">
              <a:lnSpc>
                <a:spcPct val="102000"/>
              </a:lnSpc>
              <a:buNone/>
            </a:pPr>
            <a:r>
              <a:rPr lang="en-US" sz="30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definitions of success.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457200" y="2194560"/>
            <a:ext cx="2651760" cy="3200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DED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457200" y="2194560"/>
            <a:ext cx="2651760" cy="50292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9" name="Text 6"/>
          <p:cNvSpPr/>
          <p:nvPr/>
        </p:nvSpPr>
        <p:spPr>
          <a:xfrm>
            <a:off x="594360" y="21945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E-COMMERCE</a:t>
            </a:r>
            <a:endParaRPr lang="en-US" sz="1050" dirty="0"/>
          </a:p>
        </p:txBody>
      </p:sp>
      <p:sp>
        <p:nvSpPr>
          <p:cNvPr id="10" name="Text 7"/>
          <p:cNvSpPr/>
          <p:nvPr/>
        </p:nvSpPr>
        <p:spPr>
          <a:xfrm>
            <a:off x="640080" y="2816352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6E6B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Primary KPIs</a:t>
            </a:r>
            <a:endParaRPr lang="en-US" sz="950" dirty="0"/>
          </a:p>
        </p:txBody>
      </p:sp>
      <p:sp>
        <p:nvSpPr>
          <p:cNvPr id="11" name="Text 8"/>
          <p:cNvSpPr/>
          <p:nvPr/>
        </p:nvSpPr>
        <p:spPr>
          <a:xfrm>
            <a:off x="640080" y="3108960"/>
            <a:ext cx="228600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Revenue</a:t>
            </a:r>
            <a:endParaRPr lang="en-US" sz="1150" dirty="0"/>
          </a:p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ROAS</a:t>
            </a:r>
            <a:endParaRPr lang="en-US" sz="1150" dirty="0"/>
          </a:p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CPA</a:t>
            </a:r>
            <a:endParaRPr lang="en-US" sz="1150" dirty="0"/>
          </a:p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AOV</a:t>
            </a:r>
            <a:endParaRPr lang="en-US" sz="1150" dirty="0"/>
          </a:p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Customers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3337560" y="2194560"/>
            <a:ext cx="2651760" cy="3200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DED6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3337560" y="2194560"/>
            <a:ext cx="2651760" cy="50292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14" name="Text 11"/>
          <p:cNvSpPr/>
          <p:nvPr/>
        </p:nvSpPr>
        <p:spPr>
          <a:xfrm>
            <a:off x="3474720" y="21945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LEAD GENERATION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3520440" y="2816352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6E6B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Primary KPIs</a:t>
            </a:r>
            <a:endParaRPr lang="en-US" sz="950" dirty="0"/>
          </a:p>
        </p:txBody>
      </p:sp>
      <p:sp>
        <p:nvSpPr>
          <p:cNvPr id="16" name="Text 13"/>
          <p:cNvSpPr/>
          <p:nvPr/>
        </p:nvSpPr>
        <p:spPr>
          <a:xfrm>
            <a:off x="3520440" y="3108960"/>
            <a:ext cx="228600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Leads</a:t>
            </a:r>
            <a:endParaRPr lang="en-US" sz="1150" dirty="0"/>
          </a:p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CPL</a:t>
            </a:r>
            <a:endParaRPr lang="en-US" sz="1150" dirty="0"/>
          </a:p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Qualified Leads</a:t>
            </a:r>
            <a:endParaRPr lang="en-US" sz="1150" dirty="0"/>
          </a:p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Lead-to-Sale Rate</a:t>
            </a:r>
            <a:endParaRPr lang="en-US" sz="1150" dirty="0"/>
          </a:p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CAC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6217920" y="2194560"/>
            <a:ext cx="2651760" cy="3200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DED6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6217920" y="2194560"/>
            <a:ext cx="2651760" cy="50292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19" name="Text 16"/>
          <p:cNvSpPr/>
          <p:nvPr/>
        </p:nvSpPr>
        <p:spPr>
          <a:xfrm>
            <a:off x="6355080" y="21945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 GROWTH</a:t>
            </a:r>
            <a:endParaRPr lang="en-US" sz="1050" dirty="0"/>
          </a:p>
        </p:txBody>
      </p:sp>
      <p:sp>
        <p:nvSpPr>
          <p:cNvPr id="20" name="Text 17"/>
          <p:cNvSpPr/>
          <p:nvPr/>
        </p:nvSpPr>
        <p:spPr>
          <a:xfrm>
            <a:off x="6400800" y="2816352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6E6B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Primary KPIs</a:t>
            </a:r>
            <a:endParaRPr lang="en-US" sz="950" dirty="0"/>
          </a:p>
        </p:txBody>
      </p:sp>
      <p:sp>
        <p:nvSpPr>
          <p:cNvPr id="21" name="Text 18"/>
          <p:cNvSpPr/>
          <p:nvPr/>
        </p:nvSpPr>
        <p:spPr>
          <a:xfrm>
            <a:off x="6400800" y="3108960"/>
            <a:ext cx="228600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Installs</a:t>
            </a:r>
            <a:endParaRPr lang="en-US" sz="1150" dirty="0"/>
          </a:p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CPI</a:t>
            </a:r>
            <a:endParaRPr lang="en-US" sz="1150" dirty="0"/>
          </a:p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Registrations</a:t>
            </a:r>
            <a:endParaRPr lang="en-US" sz="1150" dirty="0"/>
          </a:p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Purchases</a:t>
            </a:r>
            <a:endParaRPr lang="en-US" sz="1150" dirty="0"/>
          </a:p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Revenue</a:t>
            </a:r>
            <a:endParaRPr lang="en-US" sz="1150" dirty="0"/>
          </a:p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ROAS</a:t>
            </a:r>
            <a:endParaRPr lang="en-US" sz="1150" dirty="0"/>
          </a:p>
        </p:txBody>
      </p:sp>
      <p:sp>
        <p:nvSpPr>
          <p:cNvPr id="22" name="Shape 19"/>
          <p:cNvSpPr/>
          <p:nvPr/>
        </p:nvSpPr>
        <p:spPr>
          <a:xfrm>
            <a:off x="9098280" y="2194560"/>
            <a:ext cx="2651760" cy="3200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DED6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9098280" y="2194560"/>
            <a:ext cx="2651760" cy="50292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24" name="Text 21"/>
          <p:cNvSpPr/>
          <p:nvPr/>
        </p:nvSpPr>
        <p:spPr>
          <a:xfrm>
            <a:off x="9235440" y="21945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BRAND / AWARENESS</a:t>
            </a:r>
            <a:endParaRPr lang="en-US" sz="1050" dirty="0"/>
          </a:p>
        </p:txBody>
      </p:sp>
      <p:sp>
        <p:nvSpPr>
          <p:cNvPr id="25" name="Text 22"/>
          <p:cNvSpPr/>
          <p:nvPr/>
        </p:nvSpPr>
        <p:spPr>
          <a:xfrm>
            <a:off x="9281160" y="2816352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6E6B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Primary KPIs</a:t>
            </a:r>
            <a:endParaRPr lang="en-US" sz="950" dirty="0"/>
          </a:p>
        </p:txBody>
      </p:sp>
      <p:sp>
        <p:nvSpPr>
          <p:cNvPr id="26" name="Text 23"/>
          <p:cNvSpPr/>
          <p:nvPr/>
        </p:nvSpPr>
        <p:spPr>
          <a:xfrm>
            <a:off x="9281160" y="3108960"/>
            <a:ext cx="228600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Reach</a:t>
            </a:r>
            <a:endParaRPr lang="en-US" sz="1150" dirty="0"/>
          </a:p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Impressions</a:t>
            </a:r>
            <a:endParaRPr lang="en-US" sz="1150" dirty="0"/>
          </a:p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Video Views</a:t>
            </a:r>
            <a:endParaRPr lang="en-US" sz="1150" dirty="0"/>
          </a:p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Engagement</a:t>
            </a:r>
            <a:endParaRPr lang="en-US" sz="1150" dirty="0"/>
          </a:p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Traffic</a:t>
            </a:r>
            <a:endParaRPr lang="en-US" sz="1150" dirty="0"/>
          </a:p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Assisted Conversions</a:t>
            </a:r>
            <a:endParaRPr lang="en-US" sz="1150" dirty="0"/>
          </a:p>
        </p:txBody>
      </p:sp>
      <p:sp>
        <p:nvSpPr>
          <p:cNvPr id="27" name="Text 2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i="1" dirty="0">
                <a:solidFill>
                  <a:srgbClr val="B88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optimise towards the metric that matters to the business — not just the metric that looks good inside the ad platform.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bs-deck/assets/logo_ink_cro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74320"/>
            <a:ext cx="176898" cy="2743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62114" y="2743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E6B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BLENDSKILLS</a:t>
            </a:r>
            <a:endParaRPr lang="en-US" sz="900" dirty="0"/>
          </a:p>
        </p:txBody>
      </p:sp>
      <p:sp>
        <p:nvSpPr>
          <p:cNvPr id="4" name="Text 1"/>
          <p:cNvSpPr/>
          <p:nvPr/>
        </p:nvSpPr>
        <p:spPr>
          <a:xfrm>
            <a:off x="10362895" y="635508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6B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 / 12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457200" y="5486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20" kern="0" dirty="0">
                <a:solidFill>
                  <a:srgbClr val="B88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E-COMMERCE &amp; PREMIUM GROWTH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457200" y="868680"/>
            <a:ext cx="112471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2000"/>
              </a:lnSpc>
              <a:buNone/>
            </a:pPr>
            <a:r>
              <a:rPr lang="en-US" sz="28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product discovery to profitable</a:t>
            </a:r>
            <a:endParaRPr lang="en-US" sz="2800" dirty="0"/>
          </a:p>
          <a:p>
            <a:pPr algn="l" indent="0" marL="0">
              <a:lnSpc>
                <a:spcPct val="102000"/>
              </a:lnSpc>
              <a:buNone/>
            </a:pPr>
            <a:r>
              <a:rPr lang="en-US" sz="28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customer acquisition.</a:t>
            </a:r>
            <a:endParaRPr lang="en-US" sz="2800" dirty="0"/>
          </a:p>
        </p:txBody>
      </p:sp>
      <p:sp>
        <p:nvSpPr>
          <p:cNvPr id="7" name="Text 4"/>
          <p:cNvSpPr/>
          <p:nvPr/>
        </p:nvSpPr>
        <p:spPr>
          <a:xfrm>
            <a:off x="457200" y="2194560"/>
            <a:ext cx="5440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rgbClr val="B88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E-COMMERCE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457200" y="2651760"/>
            <a:ext cx="274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B88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777240" y="2651760"/>
            <a:ext cx="5120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 Discovery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457200" y="3035808"/>
            <a:ext cx="274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B88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777240" y="3035808"/>
            <a:ext cx="5120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Consideration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457200" y="3419856"/>
            <a:ext cx="274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B88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777240" y="3419856"/>
            <a:ext cx="5120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 View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457200" y="3803904"/>
            <a:ext cx="274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B88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777240" y="3803904"/>
            <a:ext cx="5120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Cart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457200" y="4187952"/>
            <a:ext cx="274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B88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777240" y="4187952"/>
            <a:ext cx="5120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Purchase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457200" y="4572000"/>
            <a:ext cx="274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B88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777240" y="4572000"/>
            <a:ext cx="5120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Repeat Purchase</a:t>
            </a:r>
            <a:endParaRPr lang="en-US" sz="1200" dirty="0"/>
          </a:p>
        </p:txBody>
      </p:sp>
      <p:sp>
        <p:nvSpPr>
          <p:cNvPr id="20" name="Text 17"/>
          <p:cNvSpPr/>
          <p:nvPr/>
        </p:nvSpPr>
        <p:spPr>
          <a:xfrm>
            <a:off x="457200" y="5074920"/>
            <a:ext cx="5440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6E6B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Supporting capabilities</a:t>
            </a:r>
            <a:endParaRPr lang="en-US" sz="1050" dirty="0"/>
          </a:p>
        </p:txBody>
      </p:sp>
      <p:sp>
        <p:nvSpPr>
          <p:cNvPr id="21" name="Text 18"/>
          <p:cNvSpPr/>
          <p:nvPr/>
        </p:nvSpPr>
        <p:spPr>
          <a:xfrm>
            <a:off x="457200" y="5349240"/>
            <a:ext cx="5440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52400" indent="-152400">
              <a:lnSpc>
                <a:spcPct val="130000"/>
              </a:lnSpc>
              <a:buSzPct val="100000"/>
              <a:buChar char="•"/>
            </a:pPr>
            <a:r>
              <a:rPr lang="en-US" sz="11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customer acquisition</a:t>
            </a:r>
            <a:endParaRPr lang="en-US" sz="1100" dirty="0"/>
          </a:p>
          <a:p>
            <a:pPr marL="152400" indent="-152400">
              <a:lnSpc>
                <a:spcPct val="130000"/>
              </a:lnSpc>
              <a:buSzPct val="100000"/>
              <a:buChar char="•"/>
            </a:pPr>
            <a:r>
              <a:rPr lang="en-US" sz="11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 / category optimisation</a:t>
            </a:r>
            <a:endParaRPr lang="en-US" sz="1100" dirty="0"/>
          </a:p>
          <a:p>
            <a:pPr marL="152400" indent="-152400">
              <a:lnSpc>
                <a:spcPct val="130000"/>
              </a:lnSpc>
              <a:buSzPct val="100000"/>
              <a:buChar char="•"/>
            </a:pPr>
            <a:r>
              <a:rPr lang="en-US" sz="11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Retargeting</a:t>
            </a:r>
            <a:endParaRPr lang="en-US" sz="1100" dirty="0"/>
          </a:p>
          <a:p>
            <a:pPr marL="152400" indent="-152400">
              <a:lnSpc>
                <a:spcPct val="130000"/>
              </a:lnSpc>
              <a:buSzPct val="100000"/>
              <a:buChar char="•"/>
            </a:pPr>
            <a:r>
              <a:rPr lang="en-US" sz="11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Creative testing</a:t>
            </a:r>
            <a:endParaRPr lang="en-US" sz="1100" dirty="0"/>
          </a:p>
          <a:p>
            <a:pPr marL="152400" indent="-152400">
              <a:lnSpc>
                <a:spcPct val="130000"/>
              </a:lnSpc>
              <a:buSzPct val="100000"/>
              <a:buChar char="•"/>
            </a:pPr>
            <a:r>
              <a:rPr lang="en-US" sz="11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Revenue &amp; ROAS optimisation</a:t>
            </a:r>
            <a:endParaRPr lang="en-US" sz="1100" dirty="0"/>
          </a:p>
          <a:p>
            <a:pPr marL="152400" indent="-152400">
              <a:lnSpc>
                <a:spcPct val="130000"/>
              </a:lnSpc>
              <a:buSzPct val="100000"/>
              <a:buChar char="•"/>
            </a:pPr>
            <a:r>
              <a:rPr lang="en-US" sz="11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Incremental growth</a:t>
            </a:r>
            <a:endParaRPr lang="en-US" sz="1100" dirty="0"/>
          </a:p>
        </p:txBody>
      </p:sp>
      <p:sp>
        <p:nvSpPr>
          <p:cNvPr id="22" name="Shape 19"/>
          <p:cNvSpPr/>
          <p:nvPr/>
        </p:nvSpPr>
        <p:spPr>
          <a:xfrm>
            <a:off x="6172200" y="2194560"/>
            <a:ext cx="0" cy="4343400"/>
          </a:xfrm>
          <a:prstGeom prst="line">
            <a:avLst/>
          </a:prstGeom>
          <a:noFill/>
          <a:ln w="12700">
            <a:solidFill>
              <a:srgbClr val="E2DED6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6400800" y="2194560"/>
            <a:ext cx="5440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rgbClr val="B88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PREMIUM &amp; LUXURY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6400800" y="2697480"/>
            <a:ext cx="544068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52400" indent="-152400">
              <a:lnSpc>
                <a:spcPct val="155000"/>
              </a:lnSpc>
              <a:buSzPct val="100000"/>
              <a:buChar char="•"/>
            </a:pPr>
            <a:r>
              <a:rPr lang="en-US" sz="12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Premium audience targeting</a:t>
            </a:r>
            <a:endParaRPr lang="en-US" sz="1250" dirty="0"/>
          </a:p>
          <a:p>
            <a:pPr marL="152400" indent="-152400">
              <a:lnSpc>
                <a:spcPct val="155000"/>
              </a:lnSpc>
              <a:buSzPct val="100000"/>
              <a:buChar char="•"/>
            </a:pPr>
            <a:r>
              <a:rPr lang="en-US" sz="12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High-intent acquisition</a:t>
            </a:r>
            <a:endParaRPr lang="en-US" sz="1250" dirty="0"/>
          </a:p>
          <a:p>
            <a:pPr marL="152400" indent="-152400">
              <a:lnSpc>
                <a:spcPct val="155000"/>
              </a:lnSpc>
              <a:buSzPct val="100000"/>
              <a:buChar char="•"/>
            </a:pPr>
            <a:r>
              <a:rPr lang="en-US" sz="12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Brand-consistent communication</a:t>
            </a:r>
            <a:endParaRPr lang="en-US" sz="1250" dirty="0"/>
          </a:p>
          <a:p>
            <a:pPr marL="152400" indent="-152400">
              <a:lnSpc>
                <a:spcPct val="155000"/>
              </a:lnSpc>
              <a:buSzPct val="100000"/>
              <a:buChar char="•"/>
            </a:pPr>
            <a:r>
              <a:rPr lang="en-US" sz="12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Customer segmentation</a:t>
            </a:r>
            <a:endParaRPr lang="en-US" sz="1250" dirty="0"/>
          </a:p>
          <a:p>
            <a:pPr marL="152400" indent="-152400">
              <a:lnSpc>
                <a:spcPct val="155000"/>
              </a:lnSpc>
              <a:buSzPct val="100000"/>
              <a:buChar char="•"/>
            </a:pPr>
            <a:r>
              <a:rPr lang="en-US" sz="12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Retargeting</a:t>
            </a:r>
            <a:endParaRPr lang="en-US" sz="1250" dirty="0"/>
          </a:p>
          <a:p>
            <a:pPr marL="152400" indent="-152400">
              <a:lnSpc>
                <a:spcPct val="155000"/>
              </a:lnSpc>
              <a:buSzPct val="100000"/>
              <a:buChar char="•"/>
            </a:pPr>
            <a:r>
              <a:rPr lang="en-US" sz="12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Revenue optimisation</a:t>
            </a:r>
            <a:endParaRPr lang="en-US" sz="1250" dirty="0"/>
          </a:p>
          <a:p>
            <a:pPr marL="152400" indent="-152400">
              <a:lnSpc>
                <a:spcPct val="155000"/>
              </a:lnSpc>
              <a:buSzPct val="100000"/>
              <a:buChar char="•"/>
            </a:pPr>
            <a:r>
              <a:rPr lang="en-US" sz="12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customer growth</a:t>
            </a:r>
            <a:endParaRPr lang="en-US" sz="1250" dirty="0"/>
          </a:p>
        </p:txBody>
      </p:sp>
      <p:sp>
        <p:nvSpPr>
          <p:cNvPr id="25" name="Shape 22"/>
          <p:cNvSpPr/>
          <p:nvPr/>
        </p:nvSpPr>
        <p:spPr>
          <a:xfrm>
            <a:off x="6400800" y="5669280"/>
            <a:ext cx="544068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DED6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6583680" y="5669280"/>
            <a:ext cx="5074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Performance and premium brand positioning can work together when the strategy is built around the right audience and customer journey.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bs-deck/assets/logo_ink_cro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74320"/>
            <a:ext cx="176898" cy="2743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62114" y="2743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E6B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BLENDSKILLS</a:t>
            </a:r>
            <a:endParaRPr lang="en-US" sz="900" dirty="0"/>
          </a:p>
        </p:txBody>
      </p:sp>
      <p:sp>
        <p:nvSpPr>
          <p:cNvPr id="4" name="Text 1"/>
          <p:cNvSpPr/>
          <p:nvPr/>
        </p:nvSpPr>
        <p:spPr>
          <a:xfrm>
            <a:off x="10362895" y="635508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6B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 / 12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457200" y="5486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20" kern="0" dirty="0">
                <a:solidFill>
                  <a:srgbClr val="B88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LEAD GENERATION &amp; APP GROWTH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457200" y="868680"/>
            <a:ext cx="11247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2000"/>
              </a:lnSpc>
              <a:buNone/>
            </a:pPr>
            <a:r>
              <a:rPr lang="en-US" sz="30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Acquisition is only the beginning.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57200" y="2011680"/>
            <a:ext cx="5440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rgbClr val="B88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LEAD GENERATION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57200" y="2423160"/>
            <a:ext cx="5440680" cy="338328"/>
          </a:xfrm>
          <a:prstGeom prst="rect">
            <a:avLst/>
          </a:prstGeom>
          <a:solidFill>
            <a:srgbClr val="FFFFFF"/>
          </a:solidFill>
          <a:ln w="12700">
            <a:solidFill>
              <a:srgbClr val="E2DED6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40080" y="2423160"/>
            <a:ext cx="507492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</a:t>
            </a:r>
            <a:endParaRPr lang="en-US" sz="1150" dirty="0"/>
          </a:p>
        </p:txBody>
      </p:sp>
      <p:sp>
        <p:nvSpPr>
          <p:cNvPr id="10" name="Text 7"/>
          <p:cNvSpPr/>
          <p:nvPr/>
        </p:nvSpPr>
        <p:spPr>
          <a:xfrm>
            <a:off x="3040380" y="2761488"/>
            <a:ext cx="274320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E6B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800" dirty="0"/>
          </a:p>
        </p:txBody>
      </p:sp>
      <p:sp>
        <p:nvSpPr>
          <p:cNvPr id="11" name="Shape 8"/>
          <p:cNvSpPr/>
          <p:nvPr/>
        </p:nvSpPr>
        <p:spPr>
          <a:xfrm>
            <a:off x="457200" y="2862072"/>
            <a:ext cx="5440680" cy="338328"/>
          </a:xfrm>
          <a:prstGeom prst="rect">
            <a:avLst/>
          </a:prstGeom>
          <a:solidFill>
            <a:srgbClr val="FFFFFF"/>
          </a:solidFill>
          <a:ln w="12700">
            <a:solidFill>
              <a:srgbClr val="E2DED6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0080" y="2862072"/>
            <a:ext cx="507492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Landing Page / Lead Form</a:t>
            </a:r>
            <a:endParaRPr lang="en-US" sz="1150" dirty="0"/>
          </a:p>
        </p:txBody>
      </p:sp>
      <p:sp>
        <p:nvSpPr>
          <p:cNvPr id="13" name="Text 10"/>
          <p:cNvSpPr/>
          <p:nvPr/>
        </p:nvSpPr>
        <p:spPr>
          <a:xfrm>
            <a:off x="3040380" y="3200400"/>
            <a:ext cx="274320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E6B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800" dirty="0"/>
          </a:p>
        </p:txBody>
      </p:sp>
      <p:sp>
        <p:nvSpPr>
          <p:cNvPr id="14" name="Shape 11"/>
          <p:cNvSpPr/>
          <p:nvPr/>
        </p:nvSpPr>
        <p:spPr>
          <a:xfrm>
            <a:off x="457200" y="3300984"/>
            <a:ext cx="5440680" cy="338328"/>
          </a:xfrm>
          <a:prstGeom prst="rect">
            <a:avLst/>
          </a:prstGeom>
          <a:solidFill>
            <a:srgbClr val="FFFFFF"/>
          </a:solidFill>
          <a:ln w="12700">
            <a:solidFill>
              <a:srgbClr val="E2DED6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40080" y="3300984"/>
            <a:ext cx="507492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Lead</a:t>
            </a:r>
            <a:endParaRPr lang="en-US" sz="1150" dirty="0"/>
          </a:p>
        </p:txBody>
      </p:sp>
      <p:sp>
        <p:nvSpPr>
          <p:cNvPr id="16" name="Text 13"/>
          <p:cNvSpPr/>
          <p:nvPr/>
        </p:nvSpPr>
        <p:spPr>
          <a:xfrm>
            <a:off x="3040380" y="3639312"/>
            <a:ext cx="274320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E6B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800" dirty="0"/>
          </a:p>
        </p:txBody>
      </p:sp>
      <p:sp>
        <p:nvSpPr>
          <p:cNvPr id="17" name="Shape 14"/>
          <p:cNvSpPr/>
          <p:nvPr/>
        </p:nvSpPr>
        <p:spPr>
          <a:xfrm>
            <a:off x="457200" y="3739896"/>
            <a:ext cx="5440680" cy="338328"/>
          </a:xfrm>
          <a:prstGeom prst="rect">
            <a:avLst/>
          </a:prstGeom>
          <a:solidFill>
            <a:srgbClr val="FFFFFF"/>
          </a:solidFill>
          <a:ln w="12700">
            <a:solidFill>
              <a:srgbClr val="E2DED6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40080" y="3739896"/>
            <a:ext cx="507492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Qualified Lead</a:t>
            </a:r>
            <a:endParaRPr lang="en-US" sz="1150" dirty="0"/>
          </a:p>
        </p:txBody>
      </p:sp>
      <p:sp>
        <p:nvSpPr>
          <p:cNvPr id="19" name="Text 16"/>
          <p:cNvSpPr/>
          <p:nvPr/>
        </p:nvSpPr>
        <p:spPr>
          <a:xfrm>
            <a:off x="3040380" y="4078224"/>
            <a:ext cx="274320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E6B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800" dirty="0"/>
          </a:p>
        </p:txBody>
      </p:sp>
      <p:sp>
        <p:nvSpPr>
          <p:cNvPr id="20" name="Shape 17"/>
          <p:cNvSpPr/>
          <p:nvPr/>
        </p:nvSpPr>
        <p:spPr>
          <a:xfrm>
            <a:off x="457200" y="4178808"/>
            <a:ext cx="5440680" cy="338328"/>
          </a:xfrm>
          <a:prstGeom prst="rect">
            <a:avLst/>
          </a:prstGeom>
          <a:solidFill>
            <a:srgbClr val="FFFFFF"/>
          </a:solidFill>
          <a:ln w="12700">
            <a:solidFill>
              <a:srgbClr val="E2DED6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40080" y="4178808"/>
            <a:ext cx="507492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Sales</a:t>
            </a:r>
            <a:endParaRPr lang="en-US" sz="1150" dirty="0"/>
          </a:p>
        </p:txBody>
      </p:sp>
      <p:sp>
        <p:nvSpPr>
          <p:cNvPr id="22" name="Text 19"/>
          <p:cNvSpPr/>
          <p:nvPr/>
        </p:nvSpPr>
        <p:spPr>
          <a:xfrm>
            <a:off x="3040380" y="4517136"/>
            <a:ext cx="274320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E6B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800" dirty="0"/>
          </a:p>
        </p:txBody>
      </p:sp>
      <p:sp>
        <p:nvSpPr>
          <p:cNvPr id="23" name="Shape 20"/>
          <p:cNvSpPr/>
          <p:nvPr/>
        </p:nvSpPr>
        <p:spPr>
          <a:xfrm>
            <a:off x="457200" y="4617720"/>
            <a:ext cx="5440680" cy="338328"/>
          </a:xfrm>
          <a:prstGeom prst="rect">
            <a:avLst/>
          </a:prstGeom>
          <a:solidFill>
            <a:srgbClr val="FFFFFF"/>
          </a:solidFill>
          <a:ln w="12700">
            <a:solidFill>
              <a:srgbClr val="E2DED6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640080" y="4617720"/>
            <a:ext cx="507492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Customer</a:t>
            </a:r>
            <a:endParaRPr lang="en-US" sz="1150" dirty="0"/>
          </a:p>
        </p:txBody>
      </p:sp>
      <p:sp>
        <p:nvSpPr>
          <p:cNvPr id="25" name="Shape 22"/>
          <p:cNvSpPr/>
          <p:nvPr/>
        </p:nvSpPr>
        <p:spPr>
          <a:xfrm>
            <a:off x="457200" y="5193792"/>
            <a:ext cx="5440680" cy="548640"/>
          </a:xfrm>
          <a:prstGeom prst="rect">
            <a:avLst/>
          </a:prstGeom>
          <a:solidFill>
            <a:srgbClr val="B8863C"/>
          </a:solidFill>
          <a:ln/>
        </p:spPr>
      </p:sp>
      <p:sp>
        <p:nvSpPr>
          <p:cNvPr id="26" name="Text 23"/>
          <p:cNvSpPr/>
          <p:nvPr/>
        </p:nvSpPr>
        <p:spPr>
          <a:xfrm>
            <a:off x="640080" y="5193792"/>
            <a:ext cx="5074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Lower CPL + Better Lead Quality + Higher Conversion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6263640" y="2011680"/>
            <a:ext cx="5440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rgbClr val="B88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 GROWTH</a:t>
            </a:r>
            <a:endParaRPr lang="en-US" sz="1400" dirty="0"/>
          </a:p>
        </p:txBody>
      </p:sp>
      <p:sp>
        <p:nvSpPr>
          <p:cNvPr id="28" name="Shape 25"/>
          <p:cNvSpPr/>
          <p:nvPr/>
        </p:nvSpPr>
        <p:spPr>
          <a:xfrm>
            <a:off x="6263640" y="2423160"/>
            <a:ext cx="5440680" cy="338328"/>
          </a:xfrm>
          <a:prstGeom prst="rect">
            <a:avLst/>
          </a:prstGeom>
          <a:solidFill>
            <a:srgbClr val="FFFFFF"/>
          </a:solidFill>
          <a:ln w="12700">
            <a:solidFill>
              <a:srgbClr val="E2DED6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6446520" y="2423160"/>
            <a:ext cx="507492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</a:t>
            </a:r>
            <a:endParaRPr lang="en-US" sz="1150" dirty="0"/>
          </a:p>
        </p:txBody>
      </p:sp>
      <p:sp>
        <p:nvSpPr>
          <p:cNvPr id="30" name="Text 27"/>
          <p:cNvSpPr/>
          <p:nvPr/>
        </p:nvSpPr>
        <p:spPr>
          <a:xfrm>
            <a:off x="8846820" y="2761488"/>
            <a:ext cx="274320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E6B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800" dirty="0"/>
          </a:p>
        </p:txBody>
      </p:sp>
      <p:sp>
        <p:nvSpPr>
          <p:cNvPr id="31" name="Shape 28"/>
          <p:cNvSpPr/>
          <p:nvPr/>
        </p:nvSpPr>
        <p:spPr>
          <a:xfrm>
            <a:off x="6263640" y="2862072"/>
            <a:ext cx="5440680" cy="338328"/>
          </a:xfrm>
          <a:prstGeom prst="rect">
            <a:avLst/>
          </a:prstGeom>
          <a:solidFill>
            <a:srgbClr val="FFFFFF"/>
          </a:solidFill>
          <a:ln w="12700">
            <a:solidFill>
              <a:srgbClr val="E2DED6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6446520" y="2862072"/>
            <a:ext cx="507492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Install</a:t>
            </a:r>
            <a:endParaRPr lang="en-US" sz="1150" dirty="0"/>
          </a:p>
        </p:txBody>
      </p:sp>
      <p:sp>
        <p:nvSpPr>
          <p:cNvPr id="33" name="Text 30"/>
          <p:cNvSpPr/>
          <p:nvPr/>
        </p:nvSpPr>
        <p:spPr>
          <a:xfrm>
            <a:off x="8846820" y="3200400"/>
            <a:ext cx="274320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E6B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800" dirty="0"/>
          </a:p>
        </p:txBody>
      </p:sp>
      <p:sp>
        <p:nvSpPr>
          <p:cNvPr id="34" name="Shape 31"/>
          <p:cNvSpPr/>
          <p:nvPr/>
        </p:nvSpPr>
        <p:spPr>
          <a:xfrm>
            <a:off x="6263640" y="3300984"/>
            <a:ext cx="5440680" cy="338328"/>
          </a:xfrm>
          <a:prstGeom prst="rect">
            <a:avLst/>
          </a:prstGeom>
          <a:solidFill>
            <a:srgbClr val="FFFFFF"/>
          </a:solidFill>
          <a:ln w="12700">
            <a:solidFill>
              <a:srgbClr val="E2DED6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6446520" y="3300984"/>
            <a:ext cx="507492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Registration</a:t>
            </a:r>
            <a:endParaRPr lang="en-US" sz="1150" dirty="0"/>
          </a:p>
        </p:txBody>
      </p:sp>
      <p:sp>
        <p:nvSpPr>
          <p:cNvPr id="36" name="Text 33"/>
          <p:cNvSpPr/>
          <p:nvPr/>
        </p:nvSpPr>
        <p:spPr>
          <a:xfrm>
            <a:off x="8846820" y="3639312"/>
            <a:ext cx="274320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E6B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800" dirty="0"/>
          </a:p>
        </p:txBody>
      </p:sp>
      <p:sp>
        <p:nvSpPr>
          <p:cNvPr id="37" name="Shape 34"/>
          <p:cNvSpPr/>
          <p:nvPr/>
        </p:nvSpPr>
        <p:spPr>
          <a:xfrm>
            <a:off x="6263640" y="3739896"/>
            <a:ext cx="5440680" cy="338328"/>
          </a:xfrm>
          <a:prstGeom prst="rect">
            <a:avLst/>
          </a:prstGeom>
          <a:solidFill>
            <a:srgbClr val="FFFFFF"/>
          </a:solidFill>
          <a:ln w="12700">
            <a:solidFill>
              <a:srgbClr val="E2DED6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6446520" y="3739896"/>
            <a:ext cx="507492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Engagement</a:t>
            </a:r>
            <a:endParaRPr lang="en-US" sz="1150" dirty="0"/>
          </a:p>
        </p:txBody>
      </p:sp>
      <p:sp>
        <p:nvSpPr>
          <p:cNvPr id="39" name="Text 36"/>
          <p:cNvSpPr/>
          <p:nvPr/>
        </p:nvSpPr>
        <p:spPr>
          <a:xfrm>
            <a:off x="8846820" y="4078224"/>
            <a:ext cx="274320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E6B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800" dirty="0"/>
          </a:p>
        </p:txBody>
      </p:sp>
      <p:sp>
        <p:nvSpPr>
          <p:cNvPr id="40" name="Shape 37"/>
          <p:cNvSpPr/>
          <p:nvPr/>
        </p:nvSpPr>
        <p:spPr>
          <a:xfrm>
            <a:off x="6263640" y="4178808"/>
            <a:ext cx="5440680" cy="338328"/>
          </a:xfrm>
          <a:prstGeom prst="rect">
            <a:avLst/>
          </a:prstGeom>
          <a:solidFill>
            <a:srgbClr val="FFFFFF"/>
          </a:solidFill>
          <a:ln w="12700">
            <a:solidFill>
              <a:srgbClr val="E2DED6"/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6446520" y="4178808"/>
            <a:ext cx="507492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Purchase</a:t>
            </a:r>
            <a:endParaRPr lang="en-US" sz="1150" dirty="0"/>
          </a:p>
        </p:txBody>
      </p:sp>
      <p:sp>
        <p:nvSpPr>
          <p:cNvPr id="42" name="Text 39"/>
          <p:cNvSpPr/>
          <p:nvPr/>
        </p:nvSpPr>
        <p:spPr>
          <a:xfrm>
            <a:off x="8846820" y="4517136"/>
            <a:ext cx="274320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E6B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800" dirty="0"/>
          </a:p>
        </p:txBody>
      </p:sp>
      <p:sp>
        <p:nvSpPr>
          <p:cNvPr id="43" name="Shape 40"/>
          <p:cNvSpPr/>
          <p:nvPr/>
        </p:nvSpPr>
        <p:spPr>
          <a:xfrm>
            <a:off x="6263640" y="4617720"/>
            <a:ext cx="5440680" cy="338328"/>
          </a:xfrm>
          <a:prstGeom prst="rect">
            <a:avLst/>
          </a:prstGeom>
          <a:solidFill>
            <a:srgbClr val="FFFFFF"/>
          </a:solidFill>
          <a:ln w="12700">
            <a:solidFill>
              <a:srgbClr val="E2DED6"/>
            </a:solidFill>
            <a:prstDash val="solid"/>
          </a:ln>
        </p:spPr>
      </p:sp>
      <p:sp>
        <p:nvSpPr>
          <p:cNvPr id="44" name="Text 41"/>
          <p:cNvSpPr/>
          <p:nvPr/>
        </p:nvSpPr>
        <p:spPr>
          <a:xfrm>
            <a:off x="6446520" y="4617720"/>
            <a:ext cx="507492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Revenue</a:t>
            </a:r>
            <a:endParaRPr lang="en-US" sz="1150" dirty="0"/>
          </a:p>
        </p:txBody>
      </p:sp>
      <p:sp>
        <p:nvSpPr>
          <p:cNvPr id="45" name="Shape 42"/>
          <p:cNvSpPr/>
          <p:nvPr/>
        </p:nvSpPr>
        <p:spPr>
          <a:xfrm>
            <a:off x="6263640" y="5193792"/>
            <a:ext cx="5440680" cy="548640"/>
          </a:xfrm>
          <a:prstGeom prst="rect">
            <a:avLst/>
          </a:prstGeom>
          <a:solidFill>
            <a:srgbClr val="B8863C"/>
          </a:solidFill>
          <a:ln/>
        </p:spPr>
      </p:sp>
      <p:sp>
        <p:nvSpPr>
          <p:cNvPr id="46" name="Text 43"/>
          <p:cNvSpPr/>
          <p:nvPr/>
        </p:nvSpPr>
        <p:spPr>
          <a:xfrm>
            <a:off x="6446520" y="5193792"/>
            <a:ext cx="5074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Efficient Acquisition + Quality Users + Revenue</a:t>
            </a:r>
            <a:endParaRPr lang="en-US" sz="1100" dirty="0"/>
          </a:p>
        </p:txBody>
      </p:sp>
      <p:sp>
        <p:nvSpPr>
          <p:cNvPr id="47" name="Text 44"/>
          <p:cNvSpPr/>
          <p:nvPr/>
        </p:nvSpPr>
        <p:spPr>
          <a:xfrm>
            <a:off x="457200" y="6446520"/>
            <a:ext cx="11247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B88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Cheap acquisition is not always efficient acquisition.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414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bs-deck/assets/logo_white_cro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74320"/>
            <a:ext cx="176898" cy="2743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62114" y="2743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9A96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BLENDSKILLS</a:t>
            </a:r>
            <a:endParaRPr lang="en-US" sz="900" dirty="0"/>
          </a:p>
        </p:txBody>
      </p:sp>
      <p:sp>
        <p:nvSpPr>
          <p:cNvPr id="4" name="Text 1"/>
          <p:cNvSpPr/>
          <p:nvPr/>
        </p:nvSpPr>
        <p:spPr>
          <a:xfrm>
            <a:off x="10362895" y="635508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96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 / 12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457200" y="5486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20" kern="0" dirty="0">
                <a:solidFill>
                  <a:srgbClr val="B88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&amp; MEASUREMENT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457200" y="868680"/>
            <a:ext cx="11247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2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ad platform tells us what</a:t>
            </a:r>
            <a:endParaRPr lang="en-US" sz="2800" dirty="0"/>
          </a:p>
          <a:p>
            <a:pPr algn="l" indent="0" marL="0">
              <a:lnSpc>
                <a:spcPct val="102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happened. Data tells us why.</a:t>
            </a:r>
            <a:endParaRPr lang="en-US" sz="2800" dirty="0"/>
          </a:p>
        </p:txBody>
      </p:sp>
      <p:sp>
        <p:nvSpPr>
          <p:cNvPr id="7" name="Shape 4"/>
          <p:cNvSpPr/>
          <p:nvPr/>
        </p:nvSpPr>
        <p:spPr>
          <a:xfrm>
            <a:off x="1295248" y="2148840"/>
            <a:ext cx="9601200" cy="658368"/>
          </a:xfrm>
          <a:prstGeom prst="rect">
            <a:avLst/>
          </a:prstGeom>
          <a:solidFill>
            <a:srgbClr val="1E1E1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569568" y="2148840"/>
            <a:ext cx="3108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B88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MEDIA PLATFORMS</a:t>
            </a:r>
            <a:endParaRPr lang="en-US" sz="1050" dirty="0"/>
          </a:p>
        </p:txBody>
      </p:sp>
      <p:sp>
        <p:nvSpPr>
          <p:cNvPr id="9" name="Text 6"/>
          <p:cNvSpPr/>
          <p:nvPr/>
        </p:nvSpPr>
        <p:spPr>
          <a:xfrm>
            <a:off x="4769968" y="2148840"/>
            <a:ext cx="5852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 · Google · LinkedIn · Snapchat · Reddit · X · JioHotstar</a:t>
            </a:r>
            <a:endParaRPr lang="en-US" sz="1050" dirty="0"/>
          </a:p>
        </p:txBody>
      </p:sp>
      <p:sp>
        <p:nvSpPr>
          <p:cNvPr id="10" name="Text 7"/>
          <p:cNvSpPr/>
          <p:nvPr/>
        </p:nvSpPr>
        <p:spPr>
          <a:xfrm>
            <a:off x="5958688" y="2807208"/>
            <a:ext cx="274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96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1295248" y="3008376"/>
            <a:ext cx="9601200" cy="658368"/>
          </a:xfrm>
          <a:prstGeom prst="rect">
            <a:avLst/>
          </a:prstGeom>
          <a:solidFill>
            <a:srgbClr val="1E1E1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569568" y="3008376"/>
            <a:ext cx="3108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B88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ANALYTICS — GOOGLE ANALYTICS 4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4769968" y="3008376"/>
            <a:ext cx="5852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Website traffic · User behaviour · Conversion journeys · Revenue contribution · Paid vs Organic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5958688" y="3666744"/>
            <a:ext cx="274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96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1295248" y="3867912"/>
            <a:ext cx="9601200" cy="658368"/>
          </a:xfrm>
          <a:prstGeom prst="rect">
            <a:avLst/>
          </a:prstGeom>
          <a:solidFill>
            <a:srgbClr val="1E1E1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1569568" y="3867912"/>
            <a:ext cx="3108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B88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 ANALYTICS — BRANCH / ADJUST / APPSFLYER</a:t>
            </a:r>
            <a:endParaRPr lang="en-US" sz="1050" dirty="0"/>
          </a:p>
        </p:txBody>
      </p:sp>
      <p:sp>
        <p:nvSpPr>
          <p:cNvPr id="17" name="Text 14"/>
          <p:cNvSpPr/>
          <p:nvPr/>
        </p:nvSpPr>
        <p:spPr>
          <a:xfrm>
            <a:off x="4769968" y="3867912"/>
            <a:ext cx="5852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Install attribution · User journeys · Registration · Purchase · Revenue</a:t>
            </a:r>
            <a:endParaRPr lang="en-US" sz="1050" dirty="0"/>
          </a:p>
        </p:txBody>
      </p:sp>
      <p:sp>
        <p:nvSpPr>
          <p:cNvPr id="18" name="Text 15"/>
          <p:cNvSpPr/>
          <p:nvPr/>
        </p:nvSpPr>
        <p:spPr>
          <a:xfrm>
            <a:off x="5958688" y="4526280"/>
            <a:ext cx="274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96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1295248" y="4727448"/>
            <a:ext cx="9601200" cy="658368"/>
          </a:xfrm>
          <a:prstGeom prst="rect">
            <a:avLst/>
          </a:prstGeom>
          <a:solidFill>
            <a:srgbClr val="B8863C"/>
          </a:solidFill>
          <a:ln w="12700">
            <a:solidFill>
              <a:srgbClr val="B8863C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1569568" y="4727448"/>
            <a:ext cx="3108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 OUTCOME</a:t>
            </a:r>
            <a:endParaRPr lang="en-US" sz="1050" dirty="0"/>
          </a:p>
        </p:txBody>
      </p:sp>
      <p:sp>
        <p:nvSpPr>
          <p:cNvPr id="21" name="Text 18"/>
          <p:cNvSpPr/>
          <p:nvPr/>
        </p:nvSpPr>
        <p:spPr>
          <a:xfrm>
            <a:off x="4769968" y="4727448"/>
            <a:ext cx="5852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Leads · Customers · Revenue · Growth</a:t>
            </a:r>
            <a:endParaRPr lang="en-US" sz="1050" dirty="0"/>
          </a:p>
        </p:txBody>
      </p:sp>
      <p:sp>
        <p:nvSpPr>
          <p:cNvPr id="22" name="Text 19"/>
          <p:cNvSpPr/>
          <p:nvPr/>
        </p:nvSpPr>
        <p:spPr>
          <a:xfrm>
            <a:off x="1295248" y="5632704"/>
            <a:ext cx="9601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i="1" dirty="0">
                <a:solidFill>
                  <a:srgbClr val="9A96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use platform dashboards alongside independent analytics and backend measurement wherever required to build a more complete view of performance.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bs-deck/assets/logo_ink_cro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74320"/>
            <a:ext cx="176898" cy="2743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62114" y="2743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E6B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BLENDSKILLS</a:t>
            </a:r>
            <a:endParaRPr lang="en-US" sz="900" dirty="0"/>
          </a:p>
        </p:txBody>
      </p:sp>
      <p:sp>
        <p:nvSpPr>
          <p:cNvPr id="4" name="Text 1"/>
          <p:cNvSpPr/>
          <p:nvPr/>
        </p:nvSpPr>
        <p:spPr>
          <a:xfrm>
            <a:off x="10362895" y="635508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6B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12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457200" y="5486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20" kern="0" dirty="0">
                <a:solidFill>
                  <a:srgbClr val="B88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TECHNOLOGY &amp; INTEGRATIONS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457200" y="868680"/>
            <a:ext cx="11247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2000"/>
              </a:lnSpc>
              <a:buNone/>
            </a:pPr>
            <a:r>
              <a:rPr lang="en-US" sz="28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Connecting media with the</a:t>
            </a:r>
            <a:endParaRPr lang="en-US" sz="2800" dirty="0"/>
          </a:p>
          <a:p>
            <a:pPr algn="l" indent="0" marL="0">
              <a:lnSpc>
                <a:spcPct val="102000"/>
              </a:lnSpc>
              <a:buNone/>
            </a:pPr>
            <a:r>
              <a:rPr lang="en-US" sz="28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technology behind the business.</a:t>
            </a:r>
            <a:endParaRPr lang="en-US" sz="2800" dirty="0"/>
          </a:p>
        </p:txBody>
      </p:sp>
      <p:sp>
        <p:nvSpPr>
          <p:cNvPr id="7" name="Text 4"/>
          <p:cNvSpPr/>
          <p:nvPr/>
        </p:nvSpPr>
        <p:spPr>
          <a:xfrm>
            <a:off x="457200" y="205740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B88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Advertising  →  Tracking  →  Website / App  →  Analytics  →  Business Data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457200" y="2606040"/>
            <a:ext cx="265176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DED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457200" y="2606040"/>
            <a:ext cx="2651760" cy="45720"/>
          </a:xfrm>
          <a:prstGeom prst="rect">
            <a:avLst/>
          </a:prstGeom>
          <a:solidFill>
            <a:srgbClr val="B8863C"/>
          </a:solidFill>
          <a:ln/>
        </p:spPr>
      </p:sp>
      <p:sp>
        <p:nvSpPr>
          <p:cNvPr id="10" name="Text 7"/>
          <p:cNvSpPr/>
          <p:nvPr/>
        </p:nvSpPr>
        <p:spPr>
          <a:xfrm>
            <a:off x="621792" y="2788920"/>
            <a:ext cx="232257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WEBSITE / COMMERCE</a:t>
            </a:r>
            <a:endParaRPr lang="en-US" sz="1050" dirty="0"/>
          </a:p>
        </p:txBody>
      </p:sp>
      <p:sp>
        <p:nvSpPr>
          <p:cNvPr id="11" name="Text 8"/>
          <p:cNvSpPr/>
          <p:nvPr/>
        </p:nvSpPr>
        <p:spPr>
          <a:xfrm>
            <a:off x="621792" y="3337560"/>
            <a:ext cx="2322576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10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Shopify</a:t>
            </a:r>
            <a:endParaRPr lang="en-US" sz="1050" dirty="0"/>
          </a:p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10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WordPress</a:t>
            </a:r>
            <a:endParaRPr lang="en-US" sz="1050" dirty="0"/>
          </a:p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10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Custom Websites</a:t>
            </a:r>
            <a:endParaRPr lang="en-US" sz="1050" dirty="0"/>
          </a:p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10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Landing Pages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337560" y="2606040"/>
            <a:ext cx="265176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DED6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3337560" y="2606040"/>
            <a:ext cx="2651760" cy="45720"/>
          </a:xfrm>
          <a:prstGeom prst="rect">
            <a:avLst/>
          </a:prstGeom>
          <a:solidFill>
            <a:srgbClr val="B8863C"/>
          </a:solidFill>
          <a:ln/>
        </p:spPr>
      </p:sp>
      <p:sp>
        <p:nvSpPr>
          <p:cNvPr id="14" name="Text 11"/>
          <p:cNvSpPr/>
          <p:nvPr/>
        </p:nvSpPr>
        <p:spPr>
          <a:xfrm>
            <a:off x="3502152" y="2788920"/>
            <a:ext cx="232257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HOSTING / INFRASTRUCTURE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3502152" y="3337560"/>
            <a:ext cx="2322576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10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Hostinger</a:t>
            </a:r>
            <a:endParaRPr lang="en-US" sz="1050" dirty="0"/>
          </a:p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10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GoDaddy</a:t>
            </a:r>
            <a:endParaRPr lang="en-US" sz="1050" dirty="0"/>
          </a:p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10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Cloud Infrastructure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6217920" y="2606040"/>
            <a:ext cx="265176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DED6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6217920" y="2606040"/>
            <a:ext cx="2651760" cy="45720"/>
          </a:xfrm>
          <a:prstGeom prst="rect">
            <a:avLst/>
          </a:prstGeom>
          <a:solidFill>
            <a:srgbClr val="B8863C"/>
          </a:solidFill>
          <a:ln/>
        </p:spPr>
      </p:sp>
      <p:sp>
        <p:nvSpPr>
          <p:cNvPr id="18" name="Text 15"/>
          <p:cNvSpPr/>
          <p:nvPr/>
        </p:nvSpPr>
        <p:spPr>
          <a:xfrm>
            <a:off x="6382512" y="2788920"/>
            <a:ext cx="232257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TRACKING</a:t>
            </a:r>
            <a:endParaRPr lang="en-US" sz="1050" dirty="0"/>
          </a:p>
        </p:txBody>
      </p:sp>
      <p:sp>
        <p:nvSpPr>
          <p:cNvPr id="19" name="Text 16"/>
          <p:cNvSpPr/>
          <p:nvPr/>
        </p:nvSpPr>
        <p:spPr>
          <a:xfrm>
            <a:off x="6382512" y="3337560"/>
            <a:ext cx="2322576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10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Google Tag Manager</a:t>
            </a:r>
            <a:endParaRPr lang="en-US" sz="1050" dirty="0"/>
          </a:p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10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GA4</a:t>
            </a:r>
            <a:endParaRPr lang="en-US" sz="1050" dirty="0"/>
          </a:p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10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 Pixel / Dataset</a:t>
            </a:r>
            <a:endParaRPr lang="en-US" sz="1050" dirty="0"/>
          </a:p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10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Conversions API</a:t>
            </a:r>
            <a:endParaRPr lang="en-US" sz="1050" dirty="0"/>
          </a:p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10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Google Ads Conversion Tracking</a:t>
            </a:r>
            <a:endParaRPr lang="en-US" sz="1050" dirty="0"/>
          </a:p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10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UTM Framework</a:t>
            </a:r>
            <a:endParaRPr lang="en-US" sz="1050" dirty="0"/>
          </a:p>
        </p:txBody>
      </p:sp>
      <p:sp>
        <p:nvSpPr>
          <p:cNvPr id="20" name="Shape 17"/>
          <p:cNvSpPr/>
          <p:nvPr/>
        </p:nvSpPr>
        <p:spPr>
          <a:xfrm>
            <a:off x="9098280" y="2606040"/>
            <a:ext cx="265176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DED6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9098280" y="2606040"/>
            <a:ext cx="2651760" cy="45720"/>
          </a:xfrm>
          <a:prstGeom prst="rect">
            <a:avLst/>
          </a:prstGeom>
          <a:solidFill>
            <a:srgbClr val="B8863C"/>
          </a:solidFill>
          <a:ln/>
        </p:spPr>
      </p:sp>
      <p:sp>
        <p:nvSpPr>
          <p:cNvPr id="22" name="Text 19"/>
          <p:cNvSpPr/>
          <p:nvPr/>
        </p:nvSpPr>
        <p:spPr>
          <a:xfrm>
            <a:off x="9262872" y="2788920"/>
            <a:ext cx="232257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</a:t>
            </a:r>
            <a:endParaRPr lang="en-US" sz="1050" dirty="0"/>
          </a:p>
        </p:txBody>
      </p:sp>
      <p:sp>
        <p:nvSpPr>
          <p:cNvPr id="23" name="Text 20"/>
          <p:cNvSpPr/>
          <p:nvPr/>
        </p:nvSpPr>
        <p:spPr>
          <a:xfrm>
            <a:off x="9262872" y="3337560"/>
            <a:ext cx="2322576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10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Branch</a:t>
            </a:r>
            <a:endParaRPr lang="en-US" sz="1050" dirty="0"/>
          </a:p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10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Adjust</a:t>
            </a:r>
            <a:endParaRPr lang="en-US" sz="1050" dirty="0"/>
          </a:p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10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AppsFlyer</a:t>
            </a:r>
            <a:endParaRPr lang="en-US" sz="1050" dirty="0"/>
          </a:p>
        </p:txBody>
      </p:sp>
      <p:sp>
        <p:nvSpPr>
          <p:cNvPr id="24" name="Text 21"/>
          <p:cNvSpPr/>
          <p:nvPr/>
        </p:nvSpPr>
        <p:spPr>
          <a:xfrm>
            <a:off x="457200" y="598932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E6B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technology stack is tailored to the business model, platform and measurement requirements.</a:t>
            </a:r>
            <a:endParaRPr lang="en-US" sz="12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414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bs-deck/assets/logo_white_cro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74320"/>
            <a:ext cx="176898" cy="2743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62114" y="2743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9A96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BLENDSKILLS</a:t>
            </a:r>
            <a:endParaRPr lang="en-US" sz="900" dirty="0"/>
          </a:p>
        </p:txBody>
      </p:sp>
      <p:sp>
        <p:nvSpPr>
          <p:cNvPr id="4" name="Text 1"/>
          <p:cNvSpPr/>
          <p:nvPr/>
        </p:nvSpPr>
        <p:spPr>
          <a:xfrm>
            <a:off x="10362895" y="635508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96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12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457200" y="5486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20" kern="0" dirty="0">
                <a:solidFill>
                  <a:srgbClr val="B88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WE DRIVE INCREMENTAL GROWTH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457200" y="868680"/>
            <a:ext cx="11247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2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continuously look beyond the</a:t>
            </a:r>
            <a:endParaRPr lang="en-US" sz="2800" dirty="0"/>
          </a:p>
          <a:p>
            <a:pPr algn="l" indent="0" marL="0">
              <a:lnSpc>
                <a:spcPct val="102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existing campaign setup.</a:t>
            </a:r>
            <a:endParaRPr lang="en-US" sz="2800" dirty="0"/>
          </a:p>
        </p:txBody>
      </p:sp>
      <p:sp>
        <p:nvSpPr>
          <p:cNvPr id="7" name="Shape 4"/>
          <p:cNvSpPr/>
          <p:nvPr/>
        </p:nvSpPr>
        <p:spPr>
          <a:xfrm>
            <a:off x="5158588" y="2034540"/>
            <a:ext cx="1874520" cy="1051560"/>
          </a:xfrm>
          <a:prstGeom prst="rect">
            <a:avLst/>
          </a:prstGeom>
          <a:solidFill>
            <a:srgbClr val="1E1E1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286604" y="2116836"/>
            <a:ext cx="548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B88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5286604" y="2336292"/>
            <a:ext cx="161848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ANALYSE</a:t>
            </a:r>
            <a:endParaRPr lang="en-US" sz="1150" dirty="0"/>
          </a:p>
        </p:txBody>
      </p:sp>
      <p:sp>
        <p:nvSpPr>
          <p:cNvPr id="10" name="Text 7"/>
          <p:cNvSpPr/>
          <p:nvPr/>
        </p:nvSpPr>
        <p:spPr>
          <a:xfrm>
            <a:off x="5286604" y="2583180"/>
            <a:ext cx="16184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rgbClr val="9A96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Understand performance and</a:t>
            </a:r>
            <a:endParaRPr lang="en-US" sz="8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rgbClr val="9A96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identify opportunities.</a:t>
            </a:r>
            <a:endParaRPr lang="en-US" sz="800" dirty="0"/>
          </a:p>
        </p:txBody>
      </p:sp>
      <p:sp>
        <p:nvSpPr>
          <p:cNvPr id="11" name="Shape 8"/>
          <p:cNvSpPr/>
          <p:nvPr/>
        </p:nvSpPr>
        <p:spPr>
          <a:xfrm>
            <a:off x="6854397" y="3266618"/>
            <a:ext cx="1874520" cy="1051560"/>
          </a:xfrm>
          <a:prstGeom prst="rect">
            <a:avLst/>
          </a:prstGeom>
          <a:solidFill>
            <a:srgbClr val="1E1E1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982413" y="3348914"/>
            <a:ext cx="548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B88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000" dirty="0"/>
          </a:p>
        </p:txBody>
      </p:sp>
      <p:sp>
        <p:nvSpPr>
          <p:cNvPr id="13" name="Text 10"/>
          <p:cNvSpPr/>
          <p:nvPr/>
        </p:nvSpPr>
        <p:spPr>
          <a:xfrm>
            <a:off x="6982413" y="3568370"/>
            <a:ext cx="161848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</a:t>
            </a:r>
            <a:endParaRPr lang="en-US" sz="1150" dirty="0"/>
          </a:p>
        </p:txBody>
      </p:sp>
      <p:sp>
        <p:nvSpPr>
          <p:cNvPr id="14" name="Text 11"/>
          <p:cNvSpPr/>
          <p:nvPr/>
        </p:nvSpPr>
        <p:spPr>
          <a:xfrm>
            <a:off x="6982413" y="3815258"/>
            <a:ext cx="16184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rgbClr val="9A96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Audiences, Creatives, Channels,</a:t>
            </a:r>
            <a:endParaRPr lang="en-US" sz="8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rgbClr val="9A96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Offers, Landing Pages</a:t>
            </a:r>
            <a:endParaRPr lang="en-US" sz="800" dirty="0"/>
          </a:p>
        </p:txBody>
      </p:sp>
      <p:sp>
        <p:nvSpPr>
          <p:cNvPr id="15" name="Shape 12"/>
          <p:cNvSpPr/>
          <p:nvPr/>
        </p:nvSpPr>
        <p:spPr>
          <a:xfrm>
            <a:off x="6206656" y="5260162"/>
            <a:ext cx="1874520" cy="1051560"/>
          </a:xfrm>
          <a:prstGeom prst="rect">
            <a:avLst/>
          </a:prstGeom>
          <a:solidFill>
            <a:srgbClr val="1E1E1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6334672" y="5342458"/>
            <a:ext cx="548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B88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6334672" y="5561914"/>
            <a:ext cx="161848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OPTIMISE</a:t>
            </a:r>
            <a:endParaRPr lang="en-US" sz="1150" dirty="0"/>
          </a:p>
        </p:txBody>
      </p:sp>
      <p:sp>
        <p:nvSpPr>
          <p:cNvPr id="18" name="Text 15"/>
          <p:cNvSpPr/>
          <p:nvPr/>
        </p:nvSpPr>
        <p:spPr>
          <a:xfrm>
            <a:off x="6334672" y="5808802"/>
            <a:ext cx="16184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rgbClr val="9A96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Budget, Bids, Audiences,</a:t>
            </a:r>
            <a:endParaRPr lang="en-US" sz="8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rgbClr val="9A96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Creative, Funnel</a:t>
            </a:r>
            <a:endParaRPr lang="en-US" sz="800" dirty="0"/>
          </a:p>
        </p:txBody>
      </p:sp>
      <p:sp>
        <p:nvSpPr>
          <p:cNvPr id="19" name="Shape 16"/>
          <p:cNvSpPr/>
          <p:nvPr/>
        </p:nvSpPr>
        <p:spPr>
          <a:xfrm>
            <a:off x="4110519" y="5260162"/>
            <a:ext cx="1874520" cy="1051560"/>
          </a:xfrm>
          <a:prstGeom prst="rect">
            <a:avLst/>
          </a:prstGeom>
          <a:solidFill>
            <a:srgbClr val="1E1E1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4238535" y="5342458"/>
            <a:ext cx="548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B88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4238535" y="5561914"/>
            <a:ext cx="161848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SCALE</a:t>
            </a:r>
            <a:endParaRPr lang="en-US" sz="1150" dirty="0"/>
          </a:p>
        </p:txBody>
      </p:sp>
      <p:sp>
        <p:nvSpPr>
          <p:cNvPr id="22" name="Text 19"/>
          <p:cNvSpPr/>
          <p:nvPr/>
        </p:nvSpPr>
        <p:spPr>
          <a:xfrm>
            <a:off x="4238535" y="5808802"/>
            <a:ext cx="16184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rgbClr val="9A96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Increase investment behind</a:t>
            </a:r>
            <a:endParaRPr lang="en-US" sz="8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rgbClr val="9A96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proven opportunities.</a:t>
            </a:r>
            <a:endParaRPr lang="en-US" sz="800" dirty="0"/>
          </a:p>
        </p:txBody>
      </p:sp>
      <p:sp>
        <p:nvSpPr>
          <p:cNvPr id="23" name="Shape 20"/>
          <p:cNvSpPr/>
          <p:nvPr/>
        </p:nvSpPr>
        <p:spPr>
          <a:xfrm>
            <a:off x="3462778" y="3266618"/>
            <a:ext cx="1874520" cy="1051560"/>
          </a:xfrm>
          <a:prstGeom prst="rect">
            <a:avLst/>
          </a:prstGeom>
          <a:solidFill>
            <a:srgbClr val="1E1E1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3590794" y="3348914"/>
            <a:ext cx="548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B88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000" dirty="0"/>
          </a:p>
        </p:txBody>
      </p:sp>
      <p:sp>
        <p:nvSpPr>
          <p:cNvPr id="25" name="Text 22"/>
          <p:cNvSpPr/>
          <p:nvPr/>
        </p:nvSpPr>
        <p:spPr>
          <a:xfrm>
            <a:off x="3590794" y="3568370"/>
            <a:ext cx="161848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EXPAND</a:t>
            </a:r>
            <a:endParaRPr lang="en-US" sz="1150" dirty="0"/>
          </a:p>
        </p:txBody>
      </p:sp>
      <p:sp>
        <p:nvSpPr>
          <p:cNvPr id="26" name="Text 23"/>
          <p:cNvSpPr/>
          <p:nvPr/>
        </p:nvSpPr>
        <p:spPr>
          <a:xfrm>
            <a:off x="3590794" y="3815258"/>
            <a:ext cx="16184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rgbClr val="9A96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audiences, channels,</a:t>
            </a:r>
            <a:endParaRPr lang="en-US" sz="8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rgbClr val="9A96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geographies, products, segments</a:t>
            </a:r>
            <a:endParaRPr lang="en-US" sz="800" dirty="0"/>
          </a:p>
        </p:txBody>
      </p:sp>
      <p:sp>
        <p:nvSpPr>
          <p:cNvPr id="27" name="Shape 24"/>
          <p:cNvSpPr/>
          <p:nvPr/>
        </p:nvSpPr>
        <p:spPr>
          <a:xfrm>
            <a:off x="5318608" y="3566160"/>
            <a:ext cx="1554480" cy="1554480"/>
          </a:xfrm>
          <a:prstGeom prst="ellipse">
            <a:avLst/>
          </a:prstGeom>
          <a:solidFill>
            <a:srgbClr val="141414"/>
          </a:solidFill>
          <a:ln w="19050">
            <a:solidFill>
              <a:srgbClr val="B8863C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5364328" y="4023360"/>
            <a:ext cx="1463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B88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INCREMENTAL</a:t>
            </a:r>
            <a:endParaRPr lang="en-US" sz="125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B88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GROWTH</a:t>
            </a:r>
            <a:endParaRPr lang="en-US" sz="12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414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bs-deck/assets/logo_white_cro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74320"/>
            <a:ext cx="176898" cy="2743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62114" y="2743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9A96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BLENDSKILLS</a:t>
            </a:r>
            <a:endParaRPr lang="en-US" sz="900" dirty="0"/>
          </a:p>
        </p:txBody>
      </p:sp>
      <p:sp>
        <p:nvSpPr>
          <p:cNvPr id="4" name="Text 1"/>
          <p:cNvSpPr/>
          <p:nvPr/>
        </p:nvSpPr>
        <p:spPr>
          <a:xfrm>
            <a:off x="777240" y="1737360"/>
            <a:ext cx="10515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 the next stage of</a:t>
            </a:r>
            <a:endParaRPr lang="en-US" sz="4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growth.</a:t>
            </a:r>
            <a:endParaRPr lang="en-US" sz="4200" dirty="0"/>
          </a:p>
        </p:txBody>
      </p:sp>
      <p:sp>
        <p:nvSpPr>
          <p:cNvPr id="5" name="Text 2"/>
          <p:cNvSpPr/>
          <p:nvPr/>
        </p:nvSpPr>
        <p:spPr>
          <a:xfrm>
            <a:off x="822960" y="324612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B88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Performance Marketing  |  Data  |  Technology  |  Growth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822960" y="3977640"/>
            <a:ext cx="1234440" cy="457200"/>
          </a:xfrm>
          <a:prstGeom prst="rect">
            <a:avLst/>
          </a:prstGeom>
          <a:ln w="12700">
            <a:solidFill>
              <a:srgbClr val="333333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22960" y="397764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9A96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E-Commerce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2240280" y="3977640"/>
            <a:ext cx="1691640" cy="457200"/>
          </a:xfrm>
          <a:prstGeom prst="rect">
            <a:avLst/>
          </a:prstGeom>
          <a:ln w="12700">
            <a:solidFill>
              <a:srgbClr val="333333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240280" y="3977640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9A96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Lead Generation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4114800" y="3977640"/>
            <a:ext cx="1234440" cy="457200"/>
          </a:xfrm>
          <a:prstGeom prst="rect">
            <a:avLst/>
          </a:prstGeom>
          <a:ln w="12700">
            <a:solidFill>
              <a:srgbClr val="333333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114800" y="397764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9A96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 Growth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5532120" y="3977640"/>
            <a:ext cx="1783080" cy="457200"/>
          </a:xfrm>
          <a:prstGeom prst="rect">
            <a:avLst/>
          </a:prstGeom>
          <a:ln w="12700">
            <a:solidFill>
              <a:srgbClr val="333333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5532120" y="3977640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9A96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Premium &amp; Luxury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7498080" y="3977640"/>
            <a:ext cx="2423160" cy="457200"/>
          </a:xfrm>
          <a:prstGeom prst="rect">
            <a:avLst/>
          </a:prstGeom>
          <a:ln w="12700">
            <a:solidFill>
              <a:srgbClr val="333333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498080" y="3977640"/>
            <a:ext cx="2423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9A96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Full-Funnel Performance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822960" y="5074920"/>
            <a:ext cx="4206240" cy="640080"/>
          </a:xfrm>
          <a:prstGeom prst="rect">
            <a:avLst/>
          </a:prstGeom>
          <a:solidFill>
            <a:srgbClr val="B8863C"/>
          </a:solidFill>
          <a:ln/>
        </p:spPr>
      </p:sp>
      <p:sp>
        <p:nvSpPr>
          <p:cNvPr id="17" name="Text 14"/>
          <p:cNvSpPr/>
          <p:nvPr/>
        </p:nvSpPr>
        <p:spPr>
          <a:xfrm>
            <a:off x="822960" y="5074920"/>
            <a:ext cx="4206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Let's build a measurable growth engine.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822960" y="626364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100" kern="0" dirty="0">
                <a:solidFill>
                  <a:srgbClr val="9A96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BlendSkills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2026-08-17T19:19:08Z</dcterms:created>
  <dcterms:modified xsi:type="dcterms:W3CDTF">2026-08-17T19:19:08Z</dcterms:modified>
</cp:coreProperties>
</file>